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8" r:id="rId5"/>
    <p:sldMasterId id="2147484349" r:id="rId6"/>
    <p:sldMasterId id="2147484368" r:id="rId7"/>
  </p:sldMasterIdLst>
  <p:notesMasterIdLst>
    <p:notesMasterId r:id="rId39"/>
  </p:notesMasterIdLst>
  <p:handoutMasterIdLst>
    <p:handoutMasterId r:id="rId40"/>
  </p:handoutMasterIdLst>
  <p:sldIdLst>
    <p:sldId id="1528" r:id="rId8"/>
    <p:sldId id="1604" r:id="rId9"/>
    <p:sldId id="1534" r:id="rId10"/>
    <p:sldId id="1580" r:id="rId11"/>
    <p:sldId id="1594" r:id="rId12"/>
    <p:sldId id="1519" r:id="rId13"/>
    <p:sldId id="1568" r:id="rId14"/>
    <p:sldId id="1546" r:id="rId15"/>
    <p:sldId id="1596" r:id="rId16"/>
    <p:sldId id="1541" r:id="rId17"/>
    <p:sldId id="1543" r:id="rId18"/>
    <p:sldId id="1550" r:id="rId19"/>
    <p:sldId id="1578" r:id="rId20"/>
    <p:sldId id="1577" r:id="rId21"/>
    <p:sldId id="1593" r:id="rId22"/>
    <p:sldId id="1569" r:id="rId23"/>
    <p:sldId id="1595" r:id="rId24"/>
    <p:sldId id="1576" r:id="rId25"/>
    <p:sldId id="1554" r:id="rId26"/>
    <p:sldId id="1556" r:id="rId27"/>
    <p:sldId id="1598" r:id="rId28"/>
    <p:sldId id="1601" r:id="rId29"/>
    <p:sldId id="1603" r:id="rId30"/>
    <p:sldId id="1588" r:id="rId31"/>
    <p:sldId id="1560" r:id="rId32"/>
    <p:sldId id="1570" r:id="rId33"/>
    <p:sldId id="1559" r:id="rId34"/>
    <p:sldId id="1571" r:id="rId35"/>
    <p:sldId id="1581" r:id="rId36"/>
    <p:sldId id="1565" r:id="rId37"/>
    <p:sldId id="1566"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7"/>
    <a:srgbClr val="3366FF"/>
    <a:srgbClr val="6DC2E9"/>
    <a:srgbClr val="00BCF2"/>
    <a:srgbClr val="525252"/>
    <a:srgbClr val="EAEAEA"/>
    <a:srgbClr val="E81123"/>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56" autoAdjust="0"/>
    <p:restoredTop sz="70492" autoAdjust="0"/>
  </p:normalViewPr>
  <p:slideViewPr>
    <p:cSldViewPr>
      <p:cViewPr varScale="1">
        <p:scale>
          <a:sx n="41" d="100"/>
          <a:sy n="41" d="100"/>
        </p:scale>
        <p:origin x="1867" y="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10/5/2016 7:14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10/5/2016 7:14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hackster.io/"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hackster.io/peejster/rover-c42139?ref=channel&amp;ref_id=6998_trending___&amp;offset=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Centrándonos en Visión,</a:t>
            </a:r>
            <a:r>
              <a:rPr lang="es-ES" baseline="0" dirty="0"/>
              <a:t> este es el listado de </a:t>
            </a:r>
            <a:r>
              <a:rPr lang="es-ES" baseline="0" dirty="0" err="1" smtClean="0"/>
              <a:t>APIs</a:t>
            </a:r>
            <a:endParaRPr lang="es-ES" baseline="0" dirty="0" smtClean="0"/>
          </a:p>
          <a:p>
            <a:r>
              <a:rPr lang="es-ES" baseline="0" dirty="0" err="1" smtClean="0"/>
              <a:t>Vision</a:t>
            </a:r>
            <a:endParaRPr lang="es-ES" baseline="0" dirty="0" smtClean="0"/>
          </a:p>
          <a:p>
            <a:r>
              <a:rPr lang="es-ES" baseline="0" dirty="0" smtClean="0"/>
              <a:t>Cara</a:t>
            </a:r>
          </a:p>
          <a:p>
            <a:r>
              <a:rPr lang="es-ES" baseline="0" dirty="0" smtClean="0"/>
              <a:t>Emociones</a:t>
            </a:r>
          </a:p>
          <a:p>
            <a:r>
              <a:rPr lang="es-ES" baseline="0" dirty="0" smtClean="0"/>
              <a:t>Videos</a:t>
            </a:r>
            <a:endParaRPr lang="es-ES" baseline="0" dirty="0"/>
          </a:p>
          <a:p>
            <a:endParaRPr lang="es-ES" baseline="0" dirty="0"/>
          </a:p>
          <a:p>
            <a:r>
              <a:rPr lang="es-ES" baseline="0" dirty="0"/>
              <a:t>R</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7:14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385982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Estas son</a:t>
            </a:r>
            <a:r>
              <a:rPr lang="es-ES" baseline="0" dirty="0"/>
              <a:t> las </a:t>
            </a:r>
            <a:r>
              <a:rPr lang="es-ES" baseline="0" dirty="0" err="1"/>
              <a:t>APIs</a:t>
            </a:r>
            <a:r>
              <a:rPr lang="es-ES" baseline="0" dirty="0"/>
              <a:t> principales que hemos utilizado para </a:t>
            </a:r>
            <a:r>
              <a:rPr lang="es-ES" baseline="0" dirty="0" err="1"/>
              <a:t>WhoAreYou</a:t>
            </a:r>
            <a:r>
              <a:rPr lang="es-ES" baseline="0" dirty="0"/>
              <a:t> </a:t>
            </a:r>
          </a:p>
          <a:p>
            <a:endParaRPr lang="es-ES" baseline="0" dirty="0"/>
          </a:p>
          <a:p>
            <a:r>
              <a:rPr lang="es-ES" baseline="0" dirty="0"/>
              <a:t>Imaginaros: </a:t>
            </a:r>
          </a:p>
          <a:p>
            <a:r>
              <a:rPr lang="es-ES" baseline="0" dirty="0"/>
              <a:t>* </a:t>
            </a:r>
            <a:r>
              <a:rPr lang="es-ES" baseline="0" dirty="0" err="1"/>
              <a:t>Face</a:t>
            </a:r>
            <a:r>
              <a:rPr lang="es-ES" baseline="0" dirty="0"/>
              <a:t> </a:t>
            </a:r>
            <a:r>
              <a:rPr lang="es-ES" baseline="0" dirty="0" err="1"/>
              <a:t>detection</a:t>
            </a:r>
            <a:r>
              <a:rPr lang="es-ES" baseline="0" dirty="0"/>
              <a:t>: para reconocer las caras en las fotografías que capturamos</a:t>
            </a:r>
          </a:p>
          <a:p>
            <a:pPr marL="171450" indent="-171450">
              <a:buFont typeface="Arial" panose="020B0604020202020204" pitchFamily="34" charset="0"/>
              <a:buChar char="•"/>
            </a:pPr>
            <a:r>
              <a:rPr lang="es-ES" baseline="0" dirty="0" err="1"/>
              <a:t>Recognize</a:t>
            </a:r>
            <a:r>
              <a:rPr lang="es-ES" baseline="0" dirty="0"/>
              <a:t> </a:t>
            </a:r>
            <a:r>
              <a:rPr lang="es-ES" baseline="0" dirty="0" err="1"/>
              <a:t>emotions</a:t>
            </a:r>
            <a:r>
              <a:rPr lang="es-ES" baseline="0" dirty="0"/>
              <a:t>: Para obtener datos enriquecidos del estado de animo de las personas que capturamos </a:t>
            </a:r>
          </a:p>
          <a:p>
            <a:pPr marL="171450" indent="-171450">
              <a:buFont typeface="Arial" panose="020B0604020202020204" pitchFamily="34" charset="0"/>
              <a:buChar char="•"/>
            </a:pPr>
            <a:endParaRPr lang="es-ES" baseline="0" dirty="0"/>
          </a:p>
          <a:p>
            <a:pPr marL="0" indent="0">
              <a:buFont typeface="Arial" panose="020B0604020202020204" pitchFamily="34" charset="0"/>
              <a:buNone/>
            </a:pPr>
            <a:r>
              <a:rPr lang="es-ES" baseline="0" dirty="0"/>
              <a:t>R</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7:14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93535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kern="1200" dirty="0" smtClean="0">
                <a:solidFill>
                  <a:schemeClr val="tx1"/>
                </a:solidFill>
                <a:effectLst/>
                <a:latin typeface="Segoe UI Light" pitchFamily="34" charset="0"/>
                <a:ea typeface="+mn-ea"/>
                <a:cs typeface="+mn-cs"/>
              </a:rPr>
              <a:t>Hemos visto w10 para dispositivos pequeños</a:t>
            </a:r>
          </a:p>
          <a:p>
            <a:r>
              <a:rPr lang="es-ES" sz="900" b="0" i="0" kern="1200" dirty="0" smtClean="0">
                <a:solidFill>
                  <a:schemeClr val="tx1"/>
                </a:solidFill>
                <a:effectLst/>
                <a:latin typeface="Segoe UI Light" pitchFamily="34" charset="0"/>
                <a:ea typeface="+mn-ea"/>
                <a:cs typeface="+mn-cs"/>
              </a:rPr>
              <a:t>Ideal para la gente que se introduce y quiere aprovechar el conocimiento en tecnologías micro</a:t>
            </a:r>
          </a:p>
          <a:p>
            <a:r>
              <a:rPr lang="es-ES" sz="900" b="0" i="0" kern="1200" dirty="0" smtClean="0">
                <a:solidFill>
                  <a:schemeClr val="tx1"/>
                </a:solidFill>
                <a:effectLst/>
                <a:latin typeface="Segoe UI Light" pitchFamily="34" charset="0"/>
                <a:ea typeface="+mn-ea"/>
                <a:cs typeface="+mn-cs"/>
              </a:rPr>
              <a:t>Potente gracias a Universal Windows </a:t>
            </a:r>
            <a:r>
              <a:rPr lang="es-ES" sz="900" b="0" i="0" kern="1200" dirty="0" err="1" smtClean="0">
                <a:solidFill>
                  <a:schemeClr val="tx1"/>
                </a:solidFill>
                <a:effectLst/>
                <a:latin typeface="Segoe UI Light" pitchFamily="34" charset="0"/>
                <a:ea typeface="+mn-ea"/>
                <a:cs typeface="+mn-cs"/>
              </a:rPr>
              <a:t>Platform</a:t>
            </a:r>
            <a:endParaRPr lang="es-ES" sz="900" b="0" i="0" kern="1200" dirty="0" smtClean="0">
              <a:solidFill>
                <a:schemeClr val="tx1"/>
              </a:solidFill>
              <a:effectLst/>
              <a:latin typeface="Segoe UI Light" pitchFamily="34" charset="0"/>
              <a:ea typeface="+mn-ea"/>
              <a:cs typeface="+mn-cs"/>
            </a:endParaRPr>
          </a:p>
          <a:p>
            <a:r>
              <a:rPr lang="es-ES" sz="900" b="0" i="0" kern="1200" dirty="0" smtClean="0">
                <a:solidFill>
                  <a:schemeClr val="tx1"/>
                </a:solidFill>
                <a:effectLst/>
                <a:latin typeface="Segoe UI Light" pitchFamily="34" charset="0"/>
                <a:ea typeface="+mn-ea"/>
                <a:cs typeface="+mn-cs"/>
              </a:rPr>
              <a:t>Compatible con api de </a:t>
            </a:r>
            <a:r>
              <a:rPr lang="es-ES" sz="900" b="0" i="0" kern="1200" dirty="0" err="1" smtClean="0">
                <a:solidFill>
                  <a:schemeClr val="tx1"/>
                </a:solidFill>
                <a:effectLst/>
                <a:latin typeface="Segoe UI Light" pitchFamily="34" charset="0"/>
                <a:ea typeface="+mn-ea"/>
                <a:cs typeface="+mn-cs"/>
              </a:rPr>
              <a:t>arduino</a:t>
            </a:r>
            <a:endParaRPr lang="es-ES" sz="900" b="0" i="0" kern="1200" dirty="0" smtClean="0">
              <a:solidFill>
                <a:schemeClr val="tx1"/>
              </a:solidFill>
              <a:effectLst/>
              <a:latin typeface="Segoe UI Light" pitchFamily="34" charset="0"/>
              <a:ea typeface="+mn-ea"/>
              <a:cs typeface="+mn-cs"/>
            </a:endParaRPr>
          </a:p>
          <a:p>
            <a:r>
              <a:rPr lang="es-ES" sz="900" b="0" i="0" kern="1200" dirty="0" smtClean="0">
                <a:solidFill>
                  <a:schemeClr val="tx1"/>
                </a:solidFill>
                <a:effectLst/>
                <a:latin typeface="Segoe UI Light" pitchFamily="34" charset="0"/>
                <a:ea typeface="+mn-ea"/>
                <a:cs typeface="+mn-cs"/>
              </a:rPr>
              <a:t>Puedes usar visual </a:t>
            </a:r>
            <a:r>
              <a:rPr lang="es-ES" sz="900" b="0" i="0" kern="1200" dirty="0" err="1" smtClean="0">
                <a:solidFill>
                  <a:schemeClr val="tx1"/>
                </a:solidFill>
                <a:effectLst/>
                <a:latin typeface="Segoe UI Light" pitchFamily="34" charset="0"/>
                <a:ea typeface="+mn-ea"/>
                <a:cs typeface="+mn-cs"/>
              </a:rPr>
              <a:t>studio</a:t>
            </a:r>
            <a:r>
              <a:rPr lang="es-ES" sz="900" b="0" i="0" kern="1200" dirty="0" smtClean="0">
                <a:solidFill>
                  <a:schemeClr val="tx1"/>
                </a:solidFill>
                <a:effectLst/>
                <a:latin typeface="Segoe UI Light" pitchFamily="34" charset="0"/>
                <a:ea typeface="+mn-ea"/>
                <a:cs typeface="+mn-cs"/>
              </a:rPr>
              <a:t>!</a:t>
            </a:r>
          </a:p>
          <a:p>
            <a:endParaRPr lang="es-ES" baseline="0" dirty="0"/>
          </a:p>
          <a:p>
            <a:r>
              <a:rPr lang="es-ES" baseline="0" dirty="0"/>
              <a:t>A</a:t>
            </a:r>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8:11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17045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err="1">
                <a:solidFill>
                  <a:schemeClr val="tx1"/>
                </a:solidFill>
                <a:effectLst/>
                <a:latin typeface="Segoe UI Light" pitchFamily="34" charset="0"/>
                <a:ea typeface="+mn-ea"/>
                <a:cs typeface="+mn-cs"/>
              </a:rPr>
              <a:t>IoT</a:t>
            </a:r>
            <a:r>
              <a:rPr lang="es-ES" sz="900" b="1" kern="1200" baseline="0" dirty="0">
                <a:solidFill>
                  <a:schemeClr val="tx1"/>
                </a:solidFill>
                <a:effectLst/>
                <a:latin typeface="Segoe UI Light" pitchFamily="34" charset="0"/>
                <a:ea typeface="+mn-ea"/>
                <a:cs typeface="+mn-cs"/>
              </a:rPr>
              <a:t> en nuestro día a día ya es una realidad: </a:t>
            </a:r>
            <a:endParaRPr lang="es-ES" sz="900" b="1" kern="1200" dirty="0">
              <a:solidFill>
                <a:schemeClr val="tx1"/>
              </a:solidFill>
              <a:effectLst/>
              <a:latin typeface="Segoe UI Light" pitchFamily="34" charset="0"/>
              <a:ea typeface="+mn-ea"/>
              <a:cs typeface="+mn-cs"/>
            </a:endParaRPr>
          </a:p>
          <a:p>
            <a:r>
              <a:rPr lang="es-ES" sz="900" kern="1200" baseline="0" dirty="0">
                <a:solidFill>
                  <a:schemeClr val="tx1"/>
                </a:solidFill>
                <a:effectLst/>
                <a:latin typeface="Segoe UI Light" pitchFamily="34" charset="0"/>
                <a:ea typeface="+mn-ea"/>
                <a:cs typeface="+mn-cs"/>
              </a:rPr>
              <a:t>Ejemplos muy simples como domótica, radiocontrol, coches autómatas, media centers, estaciones meteorológicas, sistema de riegos automáticos, etc.</a:t>
            </a:r>
          </a:p>
          <a:p>
            <a:endParaRPr lang="es-ES" sz="900" kern="1200" baseline="0" dirty="0">
              <a:solidFill>
                <a:schemeClr val="tx1"/>
              </a:solidFill>
              <a:effectLst/>
              <a:latin typeface="Segoe UI Light" pitchFamily="34" charset="0"/>
              <a:ea typeface="+mn-ea"/>
              <a:cs typeface="+mn-cs"/>
            </a:endParaRPr>
          </a:p>
          <a:p>
            <a:r>
              <a:rPr lang="es-ES" sz="900" kern="1200" baseline="0" dirty="0">
                <a:solidFill>
                  <a:schemeClr val="tx1"/>
                </a:solidFill>
                <a:effectLst/>
                <a:latin typeface="Segoe UI Light" pitchFamily="34" charset="0"/>
                <a:ea typeface="+mn-ea"/>
                <a:cs typeface="+mn-cs"/>
              </a:rPr>
              <a:t>A</a:t>
            </a:r>
          </a:p>
          <a:p>
            <a:endParaRPr lang="es-ES" sz="900" kern="1200" baseline="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10/5/2016 7:14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7581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b="0" dirty="0"/>
              <a:t>Si</a:t>
            </a:r>
            <a:r>
              <a:rPr lang="es-ES" b="0" baseline="0" dirty="0"/>
              <a:t> alguien no conoce</a:t>
            </a:r>
            <a:r>
              <a:rPr lang="es-ES" b="0" dirty="0"/>
              <a:t> </a:t>
            </a:r>
            <a:r>
              <a:rPr lang="es-ES" dirty="0">
                <a:hlinkClick r:id="rId3"/>
              </a:rPr>
              <a:t>Hackster.io</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s-ES" b="0" dirty="0"/>
              <a:t>Un buen punto</a:t>
            </a:r>
            <a:r>
              <a:rPr lang="es-ES" b="0" baseline="0" dirty="0"/>
              <a:t> de encuentro con la comunidad IoT, donde los </a:t>
            </a:r>
            <a:r>
              <a:rPr lang="es-ES" b="0" dirty="0"/>
              <a:t>d</a:t>
            </a:r>
            <a:r>
              <a:rPr lang="es-ES" sz="900" b="0" dirty="0">
                <a:gradFill>
                  <a:gsLst>
                    <a:gs pos="2917">
                      <a:schemeClr val="tx1"/>
                    </a:gs>
                    <a:gs pos="30000">
                      <a:schemeClr val="tx1"/>
                    </a:gs>
                  </a:gsLst>
                  <a:lin ang="5400000" scaled="0"/>
                </a:gradFill>
              </a:rPr>
              <a:t>esarrolladores explican sus proyectos.</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b="0" dirty="0">
                <a:gradFill>
                  <a:gsLst>
                    <a:gs pos="2917">
                      <a:schemeClr val="tx1"/>
                    </a:gs>
                    <a:gs pos="30000">
                      <a:schemeClr val="tx1"/>
                    </a:gs>
                  </a:gsLst>
                  <a:lin ang="5400000" scaled="0"/>
                </a:gradFill>
              </a:rPr>
              <a:t>Sección específica para Windows</a:t>
            </a:r>
            <a:r>
              <a:rPr lang="es-ES" sz="900" b="0" baseline="0" dirty="0">
                <a:gradFill>
                  <a:gsLst>
                    <a:gs pos="2917">
                      <a:schemeClr val="tx1"/>
                    </a:gs>
                    <a:gs pos="30000">
                      <a:schemeClr val="tx1"/>
                    </a:gs>
                  </a:gsLst>
                  <a:lin ang="5400000" scaled="0"/>
                </a:gradFill>
              </a:rPr>
              <a:t> 10 IoT</a:t>
            </a:r>
            <a:endParaRPr lang="es-ES" sz="900" b="0" dirty="0">
              <a:gradFill>
                <a:gsLst>
                  <a:gs pos="2917">
                    <a:schemeClr val="tx1"/>
                  </a:gs>
                  <a:gs pos="30000">
                    <a:schemeClr val="tx1"/>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dirty="0" err="1">
                <a:hlinkClick r:id="rId4"/>
              </a:rPr>
              <a:t>Rover</a:t>
            </a:r>
            <a:endParaRPr lang="es-ES" dirty="0"/>
          </a:p>
          <a:p>
            <a:endParaRPr lang="en-US" dirty="0" smtClean="0"/>
          </a:p>
          <a:p>
            <a:r>
              <a:rPr lang="en-US" dirty="0" smtClean="0"/>
              <a:t>A</a:t>
            </a:r>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19975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Este es el hardware</a:t>
            </a:r>
            <a:r>
              <a:rPr lang="es-ES" baseline="0" dirty="0"/>
              <a:t> que hemos utilizado para </a:t>
            </a:r>
            <a:r>
              <a:rPr lang="es-ES" baseline="0" dirty="0" err="1"/>
              <a:t>WhoAreYou</a:t>
            </a:r>
            <a:endParaRPr lang="es-ES" baseline="0" dirty="0"/>
          </a:p>
          <a:p>
            <a:r>
              <a:rPr lang="es-ES" baseline="0" dirty="0" err="1"/>
              <a:t>Raspberry</a:t>
            </a:r>
            <a:r>
              <a:rPr lang="es-ES" baseline="0" dirty="0"/>
              <a:t> Pi 2 Estándar (también sería posible hacerlo con Pi 3)</a:t>
            </a:r>
          </a:p>
          <a:p>
            <a:r>
              <a:rPr lang="es-ES" baseline="0" dirty="0"/>
              <a:t>Sensor de movimiento standard</a:t>
            </a:r>
          </a:p>
          <a:p>
            <a:r>
              <a:rPr lang="es-ES" baseline="0" dirty="0" err="1"/>
              <a:t>Camara</a:t>
            </a:r>
            <a:r>
              <a:rPr lang="es-ES" baseline="0" dirty="0"/>
              <a:t> USB (HD)</a:t>
            </a:r>
          </a:p>
          <a:p>
            <a:r>
              <a:rPr lang="es-ES" baseline="0" dirty="0"/>
              <a:t>Fáciles de encontrar</a:t>
            </a:r>
          </a:p>
          <a:p>
            <a:r>
              <a:rPr lang="es-ES" baseline="0" dirty="0"/>
              <a:t>Contar el pack IoT no es full </a:t>
            </a:r>
            <a:r>
              <a:rPr lang="es-ES" baseline="0" dirty="0" smtClean="0"/>
              <a:t>compatible</a:t>
            </a:r>
          </a:p>
          <a:p>
            <a:endParaRPr lang="es-ES" baseline="0" dirty="0" smtClean="0"/>
          </a:p>
          <a:p>
            <a:r>
              <a:rPr lang="es-ES" baseline="0" dirty="0" smtClean="0"/>
              <a:t>A</a:t>
            </a:r>
            <a:endParaRPr lang="es-ES" baseline="0" dirty="0"/>
          </a:p>
          <a:p>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8371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Vista en detalle del proyecto</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10/5/2016 7:14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82809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¿Qué es </a:t>
            </a:r>
            <a:r>
              <a:rPr lang="es-ES" sz="900" b="1" kern="1200" dirty="0" err="1">
                <a:solidFill>
                  <a:schemeClr val="tx1"/>
                </a:solidFill>
                <a:effectLst/>
                <a:latin typeface="Segoe UI Light" pitchFamily="34" charset="0"/>
                <a:ea typeface="+mn-ea"/>
                <a:cs typeface="+mn-cs"/>
              </a:rPr>
              <a:t>WhoAreYou</a:t>
            </a:r>
            <a:r>
              <a:rPr lang="es-ES" sz="900" b="1" kern="1200" dirty="0">
                <a:solidFill>
                  <a:schemeClr val="tx1"/>
                </a:solidFill>
                <a:effectLst/>
                <a:latin typeface="Segoe UI Light" pitchFamily="34" charset="0"/>
                <a:ea typeface="+mn-ea"/>
                <a:cs typeface="+mn-cs"/>
              </a:rPr>
              <a:t>?</a:t>
            </a:r>
          </a:p>
          <a:p>
            <a:r>
              <a:rPr lang="en-US" sz="900"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Plataforma</a:t>
            </a:r>
            <a:r>
              <a:rPr lang="en-US" sz="9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r>
              <a:rPr lang="en-US" sz="900"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que</a:t>
            </a:r>
            <a:r>
              <a:rPr lang="en-US" sz="9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r>
              <a:rPr lang="en-US" sz="900"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te</a:t>
            </a:r>
            <a:r>
              <a:rPr lang="en-US" sz="9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r>
              <a:rPr lang="en-US" sz="900"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permite</a:t>
            </a:r>
            <a:r>
              <a:rPr lang="en-US" sz="9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r>
              <a:rPr lang="en-US" sz="900"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administrar</a:t>
            </a:r>
            <a:r>
              <a:rPr lang="en-US" sz="9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r>
              <a:rPr lang="en-US" sz="900"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tus</a:t>
            </a:r>
            <a:r>
              <a:rPr lang="en-US" sz="9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a:t>
            </a:r>
            <a:r>
              <a:rPr lang="en-US" sz="900"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contactos</a:t>
            </a:r>
            <a:r>
              <a:rPr lang="en-US" sz="9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para </a:t>
            </a:r>
            <a:r>
              <a:rPr lang="en-US" sz="900"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controlar</a:t>
            </a:r>
            <a:r>
              <a:rPr lang="en-US" sz="9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 el </a:t>
            </a:r>
            <a:r>
              <a:rPr lang="en-US" sz="900"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acceso</a:t>
            </a:r>
            <a:endParaRPr lang="es-ES" sz="900" kern="1200" dirty="0">
              <a:solidFill>
                <a:schemeClr val="tx1"/>
              </a:solidFill>
              <a:effectLst/>
              <a:latin typeface="Segoe UI Light" pitchFamily="34" charset="0"/>
              <a:ea typeface="+mn-ea"/>
              <a:cs typeface="+mn-cs"/>
            </a:endParaRPr>
          </a:p>
          <a:p>
            <a:endParaRPr lang="es-E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s-ES" b="1" dirty="0"/>
              <a:t>Para que os hagáis una idea, un buen ejemplo</a:t>
            </a:r>
            <a:r>
              <a:rPr lang="es-ES" b="1" baseline="0" dirty="0"/>
              <a:t> </a:t>
            </a:r>
            <a:r>
              <a:rPr lang="es-ES" baseline="0" dirty="0"/>
              <a:t>podría ser como el portero automático para tus amigos, servicios de limpieza, profesor de inglés particular o incluso para acceso huéspedes con </a:t>
            </a:r>
            <a:r>
              <a:rPr lang="es-ES" baseline="0" dirty="0" err="1"/>
              <a:t>Airbnb</a:t>
            </a:r>
            <a:r>
              <a:rPr lang="es-ES" baseline="0" dirty="0"/>
              <a:t>.</a:t>
            </a:r>
            <a:endParaRPr lang="es-ES" dirty="0"/>
          </a:p>
          <a:p>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Para que os hagáis una mejor idea,</a:t>
            </a:r>
            <a:r>
              <a:rPr lang="es-ES" sz="900" kern="1200" baseline="0" dirty="0">
                <a:solidFill>
                  <a:schemeClr val="tx1"/>
                </a:solidFill>
                <a:effectLst/>
                <a:latin typeface="Segoe UI Light" pitchFamily="34" charset="0"/>
                <a:ea typeface="+mn-ea"/>
                <a:cs typeface="+mn-cs"/>
              </a:rPr>
              <a:t> lo que mejor es que os imaginéis…</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¿Para que? ¿Que problema resuelve? -&gt; Autorizar fácilmente el acceso a amigos, personal de limpieza, profesor de inglés.</a:t>
            </a:r>
          </a:p>
          <a:p>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R</a:t>
            </a:r>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31945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dirty="0"/>
              <a:t>Esquema de alto nivel de la solución:</a:t>
            </a:r>
          </a:p>
          <a:p>
            <a:r>
              <a:rPr lang="es-ES" sz="900" dirty="0"/>
              <a:t>1) El</a:t>
            </a:r>
            <a:r>
              <a:rPr lang="es-ES" sz="900" baseline="0" dirty="0"/>
              <a:t> mundo de </a:t>
            </a:r>
            <a:r>
              <a:rPr lang="es-ES" sz="900" dirty="0" err="1"/>
              <a:t>Cognitive</a:t>
            </a:r>
            <a:r>
              <a:rPr lang="es-ES" sz="900" dirty="0"/>
              <a:t> </a:t>
            </a:r>
            <a:r>
              <a:rPr lang="es-ES" sz="900" dirty="0" err="1"/>
              <a:t>Service</a:t>
            </a:r>
            <a:endParaRPr lang="es-ES" sz="900" dirty="0"/>
          </a:p>
          <a:p>
            <a:r>
              <a:rPr lang="es-ES" sz="900" dirty="0"/>
              <a:t>2) El potencial de dispositivos </a:t>
            </a:r>
            <a:r>
              <a:rPr lang="es-ES" sz="900" dirty="0" err="1"/>
              <a:t>IoT</a:t>
            </a:r>
            <a:r>
              <a:rPr lang="es-ES" sz="900" dirty="0"/>
              <a:t> para la captura de fotos</a:t>
            </a:r>
          </a:p>
          <a:p>
            <a:r>
              <a:rPr lang="es-ES" sz="900" dirty="0"/>
              <a:t>3)</a:t>
            </a:r>
            <a:r>
              <a:rPr lang="es-ES" sz="900" baseline="0" dirty="0"/>
              <a:t> Plataforma que exprime el potencial de ambos mundos</a:t>
            </a:r>
            <a:r>
              <a:rPr lang="es-ES" sz="900" dirty="0"/>
              <a:t> </a:t>
            </a:r>
          </a:p>
          <a:p>
            <a:endParaRPr lang="es-ES" dirty="0"/>
          </a:p>
          <a:p>
            <a:endParaRPr lang="es-ES" dirty="0"/>
          </a:p>
          <a:p>
            <a:r>
              <a:rPr lang="es-ES" dirty="0"/>
              <a:t>R</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7352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dirty="0"/>
              <a:t>Arquitectura de la solución:</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Windows10</a:t>
            </a:r>
            <a:r>
              <a:rPr lang="es-ES" baseline="0" dirty="0"/>
              <a:t> </a:t>
            </a:r>
            <a:r>
              <a:rPr lang="es-ES" baseline="0" dirty="0" err="1"/>
              <a:t>IoT</a:t>
            </a:r>
            <a:r>
              <a:rPr lang="es-ES" baseline="0" dirty="0"/>
              <a:t> </a:t>
            </a:r>
            <a:r>
              <a:rPr lang="es-ES" baseline="0" dirty="0" err="1"/>
              <a:t>Core</a:t>
            </a:r>
            <a:endParaRPr lang="es-E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s-E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s-ES" baseline="0" dirty="0"/>
              <a:t>Plataforma </a:t>
            </a:r>
            <a:r>
              <a:rPr lang="es-ES" baseline="0" dirty="0" err="1"/>
              <a:t>WhoAreYou</a:t>
            </a:r>
            <a:r>
              <a:rPr lang="es-ES" baseline="0" dirty="0"/>
              <a:t>: </a:t>
            </a:r>
            <a:r>
              <a:rPr lang="es-ES" baseline="0" dirty="0" err="1"/>
              <a:t>PortalAdmin</a:t>
            </a:r>
            <a:r>
              <a:rPr lang="es-ES" baseline="0" dirty="0"/>
              <a:t>(</a:t>
            </a:r>
            <a:r>
              <a:rPr lang="es-ES" baseline="0" dirty="0" err="1"/>
              <a:t>front</a:t>
            </a:r>
            <a:r>
              <a:rPr lang="es-ES" baseline="0" dirty="0"/>
              <a:t> Angular2+TS) + API(</a:t>
            </a:r>
            <a:r>
              <a:rPr lang="es-ES" baseline="0" dirty="0" err="1"/>
              <a:t>swagger</a:t>
            </a:r>
            <a:r>
              <a:rPr lang="es-ES" baseline="0" dirty="0"/>
              <a:t>) + </a:t>
            </a:r>
            <a:r>
              <a:rPr lang="es-ES" baseline="0" dirty="0" err="1"/>
              <a:t>Backend</a:t>
            </a:r>
            <a:r>
              <a:rPr lang="es-ES" baseline="0" dirty="0"/>
              <a:t>(lógica)</a:t>
            </a:r>
          </a:p>
          <a:p>
            <a:pPr marL="0" marR="0" indent="0" algn="l" defTabSz="932742" rtl="0" eaLnBrk="1" fontAlgn="auto" latinLnBrk="0" hangingPunct="1">
              <a:lnSpc>
                <a:spcPct val="90000"/>
              </a:lnSpc>
              <a:spcBef>
                <a:spcPts val="0"/>
              </a:spcBef>
              <a:spcAft>
                <a:spcPts val="340"/>
              </a:spcAft>
              <a:buClrTx/>
              <a:buSzTx/>
              <a:buFontTx/>
              <a:buNone/>
              <a:tabLst/>
              <a:defRPr/>
            </a:pPr>
            <a:endParaRPr lang="es-E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s-ES" baseline="0" dirty="0" err="1"/>
              <a:t>Cognitive</a:t>
            </a:r>
            <a:r>
              <a:rPr lang="es-ES" baseline="0" dirty="0"/>
              <a:t> </a:t>
            </a:r>
            <a:r>
              <a:rPr lang="es-ES" baseline="0" dirty="0" err="1"/>
              <a:t>Service</a:t>
            </a:r>
            <a:endParaRPr lang="es-E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s-E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s-ES" baseline="0" dirty="0"/>
              <a:t>R</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7:14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1772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en los dos </a:t>
            </a:r>
            <a:r>
              <a:rPr lang="en-US" dirty="0" err="1"/>
              <a:t>primeros</a:t>
            </a:r>
            <a:r>
              <a:rPr lang="en-US" dirty="0"/>
              <a:t> </a:t>
            </a:r>
            <a:r>
              <a:rPr lang="en-US" dirty="0" err="1"/>
              <a:t>sorteos</a:t>
            </a:r>
            <a:r>
              <a:rPr lang="en-US" baseline="0" dirty="0"/>
              <a:t> l</a:t>
            </a:r>
            <a:r>
              <a:rPr lang="en-US" dirty="0"/>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en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a:t>
            </a:r>
            <a:endParaRPr lang="en-US" baseline="0" dirty="0" smtClean="0"/>
          </a:p>
          <a:p>
            <a:r>
              <a:rPr lang="en-US" baseline="0" dirty="0" smtClean="0"/>
              <a:t>Para </a:t>
            </a:r>
            <a:r>
              <a:rPr lang="en-US" baseline="0" dirty="0" err="1"/>
              <a:t>entrar</a:t>
            </a:r>
            <a:r>
              <a:rPr lang="en-US" baseline="0" dirty="0"/>
              <a:t> en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p>
          <a:p>
            <a:endParaRPr lang="en-US" baseline="0" dirty="0"/>
          </a:p>
          <a:p>
            <a:r>
              <a:rPr lang="en-US" baseline="0" dirty="0"/>
              <a:t>A y 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10/5/2016 7:14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32215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Principales </a:t>
            </a:r>
            <a:r>
              <a:rPr lang="es-ES" dirty="0" err="1"/>
              <a:t>workflows</a:t>
            </a:r>
            <a:r>
              <a:rPr lang="es-ES" dirty="0"/>
              <a:t>:</a:t>
            </a:r>
          </a:p>
          <a:p>
            <a:endParaRPr lang="es-ES" dirty="0"/>
          </a:p>
          <a:p>
            <a:pPr marL="228600" indent="-228600">
              <a:buAutoNum type="arabicParenR"/>
            </a:pPr>
            <a:r>
              <a:rPr lang="es-ES" dirty="0"/>
              <a:t>Flujo de administración</a:t>
            </a:r>
          </a:p>
          <a:p>
            <a:pPr marL="228600" indent="-228600">
              <a:buAutoNum type="arabicParenR"/>
            </a:pPr>
            <a:endParaRPr lang="en-US" dirty="0"/>
          </a:p>
          <a:p>
            <a:pPr marL="228600" indent="-228600">
              <a:buAutoNum type="arabicParenR"/>
            </a:pPr>
            <a:endParaRPr lang="en-US" dirty="0"/>
          </a:p>
          <a:p>
            <a:pPr marL="0" indent="0">
              <a:buNone/>
            </a:pPr>
            <a:r>
              <a:rPr lang="en-US" dirty="0"/>
              <a:t>A</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7:14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87333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kern="1200" dirty="0" smtClean="0">
                <a:solidFill>
                  <a:schemeClr val="tx1"/>
                </a:solidFill>
                <a:effectLst/>
                <a:latin typeface="Segoe UI Light" pitchFamily="34" charset="0"/>
                <a:ea typeface="+mn-ea"/>
                <a:cs typeface="+mn-cs"/>
              </a:rPr>
              <a:t>Flujo:</a:t>
            </a:r>
          </a:p>
          <a:p>
            <a:r>
              <a:rPr lang="es-ES" sz="900" b="0" i="0" kern="1200" dirty="0" smtClean="0">
                <a:solidFill>
                  <a:schemeClr val="tx1"/>
                </a:solidFill>
                <a:effectLst/>
                <a:latin typeface="Segoe UI Light" pitchFamily="34" charset="0"/>
                <a:ea typeface="+mn-ea"/>
                <a:cs typeface="+mn-cs"/>
              </a:rPr>
              <a:t>-          Queremos dar acceso a nuestros amigos/ personas de nuestra organización, </a:t>
            </a:r>
            <a:r>
              <a:rPr lang="es-ES" sz="900" b="0" i="0" kern="1200" dirty="0" err="1" smtClean="0">
                <a:solidFill>
                  <a:schemeClr val="tx1"/>
                </a:solidFill>
                <a:effectLst/>
                <a:latin typeface="Segoe UI Light" pitchFamily="34" charset="0"/>
                <a:ea typeface="+mn-ea"/>
                <a:cs typeface="+mn-cs"/>
              </a:rPr>
              <a:t>etc</a:t>
            </a:r>
            <a:endParaRPr lang="es-ES" sz="900" b="0" i="0" kern="1200" dirty="0" smtClean="0">
              <a:solidFill>
                <a:schemeClr val="tx1"/>
              </a:solidFill>
              <a:effectLst/>
              <a:latin typeface="Segoe UI Light" pitchFamily="34" charset="0"/>
              <a:ea typeface="+mn-ea"/>
              <a:cs typeface="+mn-cs"/>
            </a:endParaRPr>
          </a:p>
          <a:p>
            <a:r>
              <a:rPr lang="es-ES" sz="900" b="0" i="0" kern="1200" dirty="0" smtClean="0">
                <a:solidFill>
                  <a:schemeClr val="tx1"/>
                </a:solidFill>
                <a:effectLst/>
                <a:latin typeface="Segoe UI Light" pitchFamily="34" charset="0"/>
                <a:ea typeface="+mn-ea"/>
                <a:cs typeface="+mn-cs"/>
              </a:rPr>
              <a:t>-          Desde el portal web se crean los distintos modelos, cada uno sigue el flujo que está descrito</a:t>
            </a:r>
          </a:p>
          <a:p>
            <a:r>
              <a:rPr lang="es-ES" sz="900" b="0" i="0" kern="1200" dirty="0" smtClean="0">
                <a:solidFill>
                  <a:schemeClr val="tx1"/>
                </a:solidFill>
                <a:effectLst/>
                <a:latin typeface="Segoe UI Light" pitchFamily="34" charset="0"/>
                <a:ea typeface="+mn-ea"/>
                <a:cs typeface="+mn-cs"/>
              </a:rPr>
              <a:t>-          La foto llega a </a:t>
            </a:r>
            <a:r>
              <a:rPr lang="es-ES" sz="900" b="0" i="0" kern="1200" dirty="0" err="1" smtClean="0">
                <a:solidFill>
                  <a:schemeClr val="tx1"/>
                </a:solidFill>
                <a:effectLst/>
                <a:latin typeface="Segoe UI Light" pitchFamily="34" charset="0"/>
                <a:ea typeface="+mn-ea"/>
                <a:cs typeface="+mn-cs"/>
              </a:rPr>
              <a:t>who</a:t>
            </a:r>
            <a:r>
              <a:rPr lang="es-ES" sz="900" b="0" i="0" kern="1200" dirty="0" smtClean="0">
                <a:solidFill>
                  <a:schemeClr val="tx1"/>
                </a:solidFill>
                <a:effectLst/>
                <a:latin typeface="Segoe UI Light" pitchFamily="34" charset="0"/>
                <a:ea typeface="+mn-ea"/>
                <a:cs typeface="+mn-cs"/>
              </a:rPr>
              <a:t> are </a:t>
            </a:r>
            <a:r>
              <a:rPr lang="es-ES" sz="900" b="0" i="0" kern="1200" dirty="0" err="1" smtClean="0">
                <a:solidFill>
                  <a:schemeClr val="tx1"/>
                </a:solidFill>
                <a:effectLst/>
                <a:latin typeface="Segoe UI Light" pitchFamily="34" charset="0"/>
                <a:ea typeface="+mn-ea"/>
                <a:cs typeface="+mn-cs"/>
              </a:rPr>
              <a:t>you</a:t>
            </a:r>
            <a:r>
              <a:rPr lang="es-ES" sz="900" b="0" i="0" kern="1200" dirty="0" smtClean="0">
                <a:solidFill>
                  <a:schemeClr val="tx1"/>
                </a:solidFill>
                <a:effectLst/>
                <a:latin typeface="Segoe UI Light" pitchFamily="34" charset="0"/>
                <a:ea typeface="+mn-ea"/>
                <a:cs typeface="+mn-cs"/>
              </a:rPr>
              <a:t>, se guarda en </a:t>
            </a:r>
            <a:r>
              <a:rPr lang="es-ES" sz="900" b="0" i="0" kern="1200" dirty="0" err="1" smtClean="0">
                <a:solidFill>
                  <a:schemeClr val="tx1"/>
                </a:solidFill>
                <a:effectLst/>
                <a:latin typeface="Segoe UI Light" pitchFamily="34" charset="0"/>
                <a:ea typeface="+mn-ea"/>
                <a:cs typeface="+mn-cs"/>
              </a:rPr>
              <a:t>azure</a:t>
            </a:r>
            <a:r>
              <a:rPr lang="es-ES" sz="900" b="0" i="0" kern="1200" dirty="0" smtClean="0">
                <a:solidFill>
                  <a:schemeClr val="tx1"/>
                </a:solidFill>
                <a:effectLst/>
                <a:latin typeface="Segoe UI Light" pitchFamily="34" charset="0"/>
                <a:ea typeface="+mn-ea"/>
                <a:cs typeface="+mn-cs"/>
              </a:rPr>
              <a:t>, se envía a </a:t>
            </a:r>
            <a:r>
              <a:rPr lang="es-ES" sz="900" b="0" i="0" kern="1200" dirty="0" err="1" smtClean="0">
                <a:solidFill>
                  <a:schemeClr val="tx1"/>
                </a:solidFill>
                <a:effectLst/>
                <a:latin typeface="Segoe UI Light" pitchFamily="34" charset="0"/>
                <a:ea typeface="+mn-ea"/>
                <a:cs typeface="+mn-cs"/>
              </a:rPr>
              <a:t>cognitive</a:t>
            </a:r>
            <a:r>
              <a:rPr lang="es-ES" sz="900" b="0" i="0" kern="1200" dirty="0" smtClean="0">
                <a:solidFill>
                  <a:schemeClr val="tx1"/>
                </a:solidFill>
                <a:effectLst/>
                <a:latin typeface="Segoe UI Light" pitchFamily="34" charset="0"/>
                <a:ea typeface="+mn-ea"/>
                <a:cs typeface="+mn-cs"/>
              </a:rPr>
              <a:t> y en caso de que todo va correctamente se crea nuestra entidad en nuestro modelo</a:t>
            </a:r>
          </a:p>
          <a:p>
            <a:r>
              <a:rPr lang="es-ES" sz="900" b="0" i="0" kern="1200" dirty="0" smtClean="0">
                <a:solidFill>
                  <a:schemeClr val="tx1"/>
                </a:solidFill>
                <a:effectLst/>
                <a:latin typeface="Segoe UI Light" pitchFamily="34" charset="0"/>
                <a:ea typeface="+mn-ea"/>
                <a:cs typeface="+mn-cs"/>
              </a:rPr>
              <a:t>-          De esta forma conseguimos añadir valor, establecer que personas están en que localizaciones, permitir que una misma persona pueda accede a dos sitios que conectamos </a:t>
            </a:r>
            <a:r>
              <a:rPr lang="es-ES" sz="900" b="0" i="0" kern="1200" dirty="0" err="1" smtClean="0">
                <a:solidFill>
                  <a:schemeClr val="tx1"/>
                </a:solidFill>
                <a:effectLst/>
                <a:latin typeface="Segoe UI Light" pitchFamily="34" charset="0"/>
                <a:ea typeface="+mn-ea"/>
                <a:cs typeface="+mn-cs"/>
              </a:rPr>
              <a:t>etc</a:t>
            </a:r>
            <a:endParaRPr lang="es-ES" sz="900" b="0" i="0" kern="1200" dirty="0" smtClean="0">
              <a:solidFill>
                <a:schemeClr val="tx1"/>
              </a:solidFill>
              <a:effectLst/>
              <a:latin typeface="Segoe UI Light" pitchFamily="34" charset="0"/>
              <a:ea typeface="+mn-ea"/>
              <a:cs typeface="+mn-cs"/>
            </a:endParaRPr>
          </a:p>
          <a:p>
            <a:r>
              <a:rPr lang="es-ES" sz="900" b="0" i="0" kern="1200" dirty="0" smtClean="0">
                <a:solidFill>
                  <a:schemeClr val="tx1"/>
                </a:solidFill>
                <a:effectLst/>
                <a:latin typeface="Segoe UI Light" pitchFamily="34" charset="0"/>
                <a:ea typeface="+mn-ea"/>
                <a:cs typeface="+mn-cs"/>
              </a:rPr>
              <a:t>-          Enseñar código dar de alta fotos</a:t>
            </a:r>
          </a:p>
          <a:p>
            <a:pPr marL="171450" indent="-171450">
              <a:buFontTx/>
              <a:buChar char="-"/>
            </a:pPr>
            <a:endParaRPr lang="en-US" dirty="0"/>
          </a:p>
          <a:p>
            <a:pPr marL="0" indent="0">
              <a:buFontTx/>
              <a:buNone/>
            </a:pPr>
            <a:r>
              <a:rPr lang="en-US" dirty="0"/>
              <a:t>A</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8:11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668293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kern="1200" dirty="0" smtClean="0">
                <a:solidFill>
                  <a:schemeClr val="tx1"/>
                </a:solidFill>
                <a:effectLst/>
                <a:latin typeface="Segoe UI Light" pitchFamily="34" charset="0"/>
                <a:ea typeface="+mn-ea"/>
                <a:cs typeface="+mn-cs"/>
              </a:rPr>
              <a:t>Flujo:</a:t>
            </a:r>
          </a:p>
          <a:p>
            <a:r>
              <a:rPr lang="es-ES" sz="900" b="0" i="0" kern="1200" dirty="0" smtClean="0">
                <a:solidFill>
                  <a:schemeClr val="tx1"/>
                </a:solidFill>
                <a:effectLst/>
                <a:latin typeface="Segoe UI Light" pitchFamily="34" charset="0"/>
                <a:ea typeface="+mn-ea"/>
                <a:cs typeface="+mn-cs"/>
              </a:rPr>
              <a:t>-          Dispositivo detecta a una persona, saca foto y lo envía</a:t>
            </a:r>
          </a:p>
          <a:p>
            <a:r>
              <a:rPr lang="es-ES" sz="900" b="0" i="0" kern="1200" dirty="0" smtClean="0">
                <a:solidFill>
                  <a:schemeClr val="tx1"/>
                </a:solidFill>
                <a:effectLst/>
                <a:latin typeface="Segoe UI Light" pitchFamily="34" charset="0"/>
                <a:ea typeface="+mn-ea"/>
                <a:cs typeface="+mn-cs"/>
              </a:rPr>
              <a:t>-          </a:t>
            </a:r>
            <a:r>
              <a:rPr lang="es-ES" sz="900" b="0" i="0" kern="1200" dirty="0" err="1" smtClean="0">
                <a:solidFill>
                  <a:schemeClr val="tx1"/>
                </a:solidFill>
                <a:effectLst/>
                <a:latin typeface="Segoe UI Light" pitchFamily="34" charset="0"/>
                <a:ea typeface="+mn-ea"/>
                <a:cs typeface="+mn-cs"/>
              </a:rPr>
              <a:t>Who</a:t>
            </a:r>
            <a:r>
              <a:rPr lang="es-ES" sz="900" b="0" i="0" kern="1200" dirty="0" smtClean="0">
                <a:solidFill>
                  <a:schemeClr val="tx1"/>
                </a:solidFill>
                <a:effectLst/>
                <a:latin typeface="Segoe UI Light" pitchFamily="34" charset="0"/>
                <a:ea typeface="+mn-ea"/>
                <a:cs typeface="+mn-cs"/>
              </a:rPr>
              <a:t> are </a:t>
            </a:r>
            <a:r>
              <a:rPr lang="es-ES" sz="900" b="0" i="0" kern="1200" dirty="0" err="1" smtClean="0">
                <a:solidFill>
                  <a:schemeClr val="tx1"/>
                </a:solidFill>
                <a:effectLst/>
                <a:latin typeface="Segoe UI Light" pitchFamily="34" charset="0"/>
                <a:ea typeface="+mn-ea"/>
                <a:cs typeface="+mn-cs"/>
              </a:rPr>
              <a:t>you</a:t>
            </a:r>
            <a:r>
              <a:rPr lang="es-ES" sz="900" b="0" i="0" kern="1200" dirty="0" smtClean="0">
                <a:solidFill>
                  <a:schemeClr val="tx1"/>
                </a:solidFill>
                <a:effectLst/>
                <a:latin typeface="Segoe UI Light" pitchFamily="34" charset="0"/>
                <a:ea typeface="+mn-ea"/>
                <a:cs typeface="+mn-cs"/>
              </a:rPr>
              <a:t> recibe la información, la trata y la formatea para mandar la información como la necesita </a:t>
            </a:r>
            <a:r>
              <a:rPr lang="es-ES" sz="900" b="0" i="0" kern="1200" dirty="0" err="1" smtClean="0">
                <a:solidFill>
                  <a:schemeClr val="tx1"/>
                </a:solidFill>
                <a:effectLst/>
                <a:latin typeface="Segoe UI Light" pitchFamily="34" charset="0"/>
                <a:ea typeface="+mn-ea"/>
                <a:cs typeface="+mn-cs"/>
              </a:rPr>
              <a:t>cognitive</a:t>
            </a:r>
            <a:r>
              <a:rPr lang="es-ES" sz="900" b="0" i="0" kern="1200" dirty="0" smtClean="0">
                <a:solidFill>
                  <a:schemeClr val="tx1"/>
                </a:solidFill>
                <a:effectLst/>
                <a:latin typeface="Segoe UI Light" pitchFamily="34" charset="0"/>
                <a:ea typeface="+mn-ea"/>
                <a:cs typeface="+mn-cs"/>
              </a:rPr>
              <a:t> (con la clave incluida)  y se manda</a:t>
            </a:r>
          </a:p>
          <a:p>
            <a:r>
              <a:rPr lang="es-ES" sz="900" b="0" i="0" kern="1200" dirty="0" smtClean="0">
                <a:solidFill>
                  <a:schemeClr val="tx1"/>
                </a:solidFill>
                <a:effectLst/>
                <a:latin typeface="Segoe UI Light" pitchFamily="34" charset="0"/>
                <a:ea typeface="+mn-ea"/>
                <a:cs typeface="+mn-cs"/>
              </a:rPr>
              <a:t>-          </a:t>
            </a:r>
            <a:r>
              <a:rPr lang="es-ES" sz="900" b="0" i="0" kern="1200" dirty="0" err="1" smtClean="0">
                <a:solidFill>
                  <a:schemeClr val="tx1"/>
                </a:solidFill>
                <a:effectLst/>
                <a:latin typeface="Segoe UI Light" pitchFamily="34" charset="0"/>
                <a:ea typeface="+mn-ea"/>
                <a:cs typeface="+mn-cs"/>
              </a:rPr>
              <a:t>Cognitive</a:t>
            </a:r>
            <a:r>
              <a:rPr lang="es-ES" sz="900" b="0" i="0" kern="1200" dirty="0" smtClean="0">
                <a:solidFill>
                  <a:schemeClr val="tx1"/>
                </a:solidFill>
                <a:effectLst/>
                <a:latin typeface="Segoe UI Light" pitchFamily="34" charset="0"/>
                <a:ea typeface="+mn-ea"/>
                <a:cs typeface="+mn-cs"/>
              </a:rPr>
              <a:t> </a:t>
            </a:r>
            <a:r>
              <a:rPr lang="es-ES" sz="900" b="0" i="0" kern="1200" dirty="0" err="1" smtClean="0">
                <a:solidFill>
                  <a:schemeClr val="tx1"/>
                </a:solidFill>
                <a:effectLst/>
                <a:latin typeface="Segoe UI Light" pitchFamily="34" charset="0"/>
                <a:ea typeface="+mn-ea"/>
                <a:cs typeface="+mn-cs"/>
              </a:rPr>
              <a:t>services</a:t>
            </a:r>
            <a:r>
              <a:rPr lang="es-ES" sz="900" b="0" i="0" kern="1200" dirty="0" smtClean="0">
                <a:solidFill>
                  <a:schemeClr val="tx1"/>
                </a:solidFill>
                <a:effectLst/>
                <a:latin typeface="Segoe UI Light" pitchFamily="34" charset="0"/>
                <a:ea typeface="+mn-ea"/>
                <a:cs typeface="+mn-cs"/>
              </a:rPr>
              <a:t> utiliza sus </a:t>
            </a:r>
            <a:r>
              <a:rPr lang="es-ES" sz="900" b="0" i="0" kern="1200" dirty="0" err="1" smtClean="0">
                <a:solidFill>
                  <a:schemeClr val="tx1"/>
                </a:solidFill>
                <a:effectLst/>
                <a:latin typeface="Segoe UI Light" pitchFamily="34" charset="0"/>
                <a:ea typeface="+mn-ea"/>
                <a:cs typeface="+mn-cs"/>
              </a:rPr>
              <a:t>apis</a:t>
            </a:r>
            <a:r>
              <a:rPr lang="es-ES" sz="900" b="0" i="0" kern="1200" dirty="0" smtClean="0">
                <a:solidFill>
                  <a:schemeClr val="tx1"/>
                </a:solidFill>
                <a:effectLst/>
                <a:latin typeface="Segoe UI Light" pitchFamily="34" charset="0"/>
                <a:ea typeface="+mn-ea"/>
                <a:cs typeface="+mn-cs"/>
              </a:rPr>
              <a:t> internas para </a:t>
            </a:r>
            <a:r>
              <a:rPr lang="es-ES" sz="900" b="0" i="0" kern="1200" dirty="0" err="1" smtClean="0">
                <a:solidFill>
                  <a:schemeClr val="tx1"/>
                </a:solidFill>
                <a:effectLst/>
                <a:latin typeface="Segoe UI Light" pitchFamily="34" charset="0"/>
                <a:ea typeface="+mn-ea"/>
                <a:cs typeface="+mn-cs"/>
              </a:rPr>
              <a:t>determiner</a:t>
            </a:r>
            <a:r>
              <a:rPr lang="es-ES" sz="900" b="0" i="0" kern="1200" dirty="0" smtClean="0">
                <a:solidFill>
                  <a:schemeClr val="tx1"/>
                </a:solidFill>
                <a:effectLst/>
                <a:latin typeface="Segoe UI Light" pitchFamily="34" charset="0"/>
                <a:ea typeface="+mn-ea"/>
                <a:cs typeface="+mn-cs"/>
              </a:rPr>
              <a:t> si es alguien conocido</a:t>
            </a:r>
          </a:p>
          <a:p>
            <a:r>
              <a:rPr lang="es-ES" sz="900" b="0" i="0" kern="1200" dirty="0" smtClean="0">
                <a:solidFill>
                  <a:schemeClr val="tx1"/>
                </a:solidFill>
                <a:effectLst/>
                <a:latin typeface="Segoe UI Light" pitchFamily="34" charset="0"/>
                <a:ea typeface="+mn-ea"/>
                <a:cs typeface="+mn-cs"/>
              </a:rPr>
              <a:t>-  </a:t>
            </a:r>
            <a:r>
              <a:rPr lang="es-ES" sz="900" b="0" i="0" kern="1200" dirty="0" err="1" smtClean="0">
                <a:solidFill>
                  <a:schemeClr val="tx1"/>
                </a:solidFill>
                <a:effectLst/>
                <a:latin typeface="Segoe UI Light" pitchFamily="34" charset="0"/>
                <a:ea typeface="+mn-ea"/>
                <a:cs typeface="+mn-cs"/>
              </a:rPr>
              <a:t>Who</a:t>
            </a:r>
            <a:r>
              <a:rPr lang="es-ES" sz="900" b="0" i="0" kern="1200" dirty="0" smtClean="0">
                <a:solidFill>
                  <a:schemeClr val="tx1"/>
                </a:solidFill>
                <a:effectLst/>
                <a:latin typeface="Segoe UI Light" pitchFamily="34" charset="0"/>
                <a:ea typeface="+mn-ea"/>
                <a:cs typeface="+mn-cs"/>
              </a:rPr>
              <a:t> are </a:t>
            </a:r>
            <a:r>
              <a:rPr lang="es-ES" sz="900" b="0" i="0" kern="1200" dirty="0" err="1" smtClean="0">
                <a:solidFill>
                  <a:schemeClr val="tx1"/>
                </a:solidFill>
                <a:effectLst/>
                <a:latin typeface="Segoe UI Light" pitchFamily="34" charset="0"/>
                <a:ea typeface="+mn-ea"/>
                <a:cs typeface="+mn-cs"/>
              </a:rPr>
              <a:t>you</a:t>
            </a:r>
            <a:r>
              <a:rPr lang="es-ES" sz="900" b="0" i="0" kern="1200" dirty="0" smtClean="0">
                <a:solidFill>
                  <a:schemeClr val="tx1"/>
                </a:solidFill>
                <a:effectLst/>
                <a:latin typeface="Segoe UI Light" pitchFamily="34" charset="0"/>
                <a:ea typeface="+mn-ea"/>
                <a:cs typeface="+mn-cs"/>
              </a:rPr>
              <a:t> recibe la </a:t>
            </a:r>
            <a:r>
              <a:rPr lang="es-ES" sz="900" b="0" i="0" kern="1200" dirty="0" err="1" smtClean="0">
                <a:solidFill>
                  <a:schemeClr val="tx1"/>
                </a:solidFill>
                <a:effectLst/>
                <a:latin typeface="Segoe UI Light" pitchFamily="34" charset="0"/>
                <a:ea typeface="+mn-ea"/>
                <a:cs typeface="+mn-cs"/>
              </a:rPr>
              <a:t>respuesta,emcuentra</a:t>
            </a:r>
            <a:r>
              <a:rPr lang="es-ES" sz="900" b="0" i="0" kern="1200" dirty="0" smtClean="0">
                <a:solidFill>
                  <a:schemeClr val="tx1"/>
                </a:solidFill>
                <a:effectLst/>
                <a:latin typeface="Segoe UI Light" pitchFamily="34" charset="0"/>
                <a:ea typeface="+mn-ea"/>
                <a:cs typeface="+mn-cs"/>
              </a:rPr>
              <a:t> la información de la persona de la que se trata y le devuelve esa información, con la que puede decir abrir una puerta, o </a:t>
            </a:r>
            <a:r>
              <a:rPr lang="es-ES" sz="900" b="0" i="0" kern="1200" dirty="0" err="1" smtClean="0">
                <a:solidFill>
                  <a:schemeClr val="tx1"/>
                </a:solidFill>
                <a:effectLst/>
                <a:latin typeface="Segoe UI Light" pitchFamily="34" charset="0"/>
                <a:ea typeface="+mn-ea"/>
                <a:cs typeface="+mn-cs"/>
              </a:rPr>
              <a:t>incluse</a:t>
            </a:r>
            <a:r>
              <a:rPr lang="es-ES" sz="900" b="0" i="0" kern="1200" dirty="0" smtClean="0">
                <a:solidFill>
                  <a:schemeClr val="tx1"/>
                </a:solidFill>
                <a:effectLst/>
                <a:latin typeface="Segoe UI Light" pitchFamily="34" charset="0"/>
                <a:ea typeface="+mn-ea"/>
                <a:cs typeface="+mn-cs"/>
              </a:rPr>
              <a:t> </a:t>
            </a:r>
            <a:r>
              <a:rPr lang="es-ES" sz="900" b="0" i="0" kern="1200" dirty="0" err="1" smtClean="0">
                <a:solidFill>
                  <a:schemeClr val="tx1"/>
                </a:solidFill>
                <a:effectLst/>
                <a:latin typeface="Segoe UI Light" pitchFamily="34" charset="0"/>
                <a:ea typeface="+mn-ea"/>
                <a:cs typeface="+mn-cs"/>
              </a:rPr>
              <a:t>preparer</a:t>
            </a:r>
            <a:r>
              <a:rPr lang="es-ES" sz="900" b="0" i="0" kern="1200" dirty="0" smtClean="0">
                <a:solidFill>
                  <a:schemeClr val="tx1"/>
                </a:solidFill>
                <a:effectLst/>
                <a:latin typeface="Segoe UI Light" pitchFamily="34" charset="0"/>
                <a:ea typeface="+mn-ea"/>
                <a:cs typeface="+mn-cs"/>
              </a:rPr>
              <a:t> café, poner canción </a:t>
            </a:r>
            <a:r>
              <a:rPr lang="es-ES" sz="900" b="0" i="0" kern="1200" dirty="0" err="1" smtClean="0">
                <a:solidFill>
                  <a:schemeClr val="tx1"/>
                </a:solidFill>
                <a:effectLst/>
                <a:latin typeface="Segoe UI Light" pitchFamily="34" charset="0"/>
                <a:ea typeface="+mn-ea"/>
                <a:cs typeface="+mn-cs"/>
              </a:rPr>
              <a:t>favorite</a:t>
            </a:r>
            <a:r>
              <a:rPr lang="es-ES" sz="900" b="0" i="0" kern="1200" dirty="0" smtClean="0">
                <a:solidFill>
                  <a:schemeClr val="tx1"/>
                </a:solidFill>
                <a:effectLst/>
                <a:latin typeface="Segoe UI Light" pitchFamily="34" charset="0"/>
                <a:ea typeface="+mn-ea"/>
                <a:cs typeface="+mn-cs"/>
              </a:rPr>
              <a:t>, </a:t>
            </a:r>
            <a:r>
              <a:rPr lang="es-ES" sz="900" b="0" i="0" kern="1200" dirty="0" err="1" smtClean="0">
                <a:solidFill>
                  <a:schemeClr val="tx1"/>
                </a:solidFill>
                <a:effectLst/>
                <a:latin typeface="Segoe UI Light" pitchFamily="34" charset="0"/>
                <a:ea typeface="+mn-ea"/>
                <a:cs typeface="+mn-cs"/>
              </a:rPr>
              <a:t>etc</a:t>
            </a:r>
            <a:endParaRPr lang="es-ES" sz="900" b="0" i="0" kern="1200" dirty="0" smtClean="0">
              <a:solidFill>
                <a:schemeClr val="tx1"/>
              </a:solidFill>
              <a:effectLst/>
              <a:latin typeface="Segoe UI Light" pitchFamily="34" charset="0"/>
              <a:ea typeface="+mn-ea"/>
              <a:cs typeface="+mn-cs"/>
            </a:endParaRPr>
          </a:p>
          <a:p>
            <a:r>
              <a:rPr lang="es-ES" sz="900" b="0" i="0" kern="1200" dirty="0" smtClean="0">
                <a:solidFill>
                  <a:schemeClr val="tx1"/>
                </a:solidFill>
                <a:effectLst/>
                <a:latin typeface="Segoe UI Light" pitchFamily="34" charset="0"/>
                <a:ea typeface="+mn-ea"/>
                <a:cs typeface="+mn-cs"/>
              </a:rPr>
              <a:t> </a:t>
            </a:r>
          </a:p>
          <a:p>
            <a:r>
              <a:rPr lang="es-ES" sz="900" b="0" i="0" kern="1200" dirty="0" smtClean="0">
                <a:solidFill>
                  <a:schemeClr val="tx1"/>
                </a:solidFill>
                <a:effectLst/>
                <a:latin typeface="Segoe UI Light" pitchFamily="34" charset="0"/>
                <a:ea typeface="+mn-ea"/>
                <a:cs typeface="+mn-cs"/>
              </a:rPr>
              <a:t> </a:t>
            </a:r>
          </a:p>
          <a:p>
            <a:endParaRPr lang="en-US" dirty="0"/>
          </a:p>
          <a:p>
            <a:endParaRPr lang="en-US" dirty="0"/>
          </a:p>
          <a:p>
            <a:r>
              <a:rPr lang="en-US" dirty="0"/>
              <a:t>A</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8:11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50894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0" i="0" kern="1200" dirty="0" smtClean="0">
                <a:solidFill>
                  <a:schemeClr val="tx1"/>
                </a:solidFill>
                <a:effectLst/>
                <a:latin typeface="Segoe UI Light" pitchFamily="34" charset="0"/>
                <a:ea typeface="+mn-ea"/>
                <a:cs typeface="+mn-cs"/>
              </a:rPr>
              <a:t>Flujo:</a:t>
            </a:r>
          </a:p>
          <a:p>
            <a:r>
              <a:rPr lang="es-ES" sz="900" b="0" i="0" kern="1200" dirty="0" smtClean="0">
                <a:solidFill>
                  <a:schemeClr val="tx1"/>
                </a:solidFill>
                <a:effectLst/>
                <a:latin typeface="Segoe UI Light" pitchFamily="34" charset="0"/>
                <a:ea typeface="+mn-ea"/>
                <a:cs typeface="+mn-cs"/>
              </a:rPr>
              <a:t>-          Nos dimos Cuenta que sería interesante </a:t>
            </a:r>
            <a:r>
              <a:rPr lang="es-ES" sz="900" b="0" i="0" kern="1200" dirty="0" err="1" smtClean="0">
                <a:solidFill>
                  <a:schemeClr val="tx1"/>
                </a:solidFill>
                <a:effectLst/>
                <a:latin typeface="Segoe UI Light" pitchFamily="34" charset="0"/>
                <a:ea typeface="+mn-ea"/>
                <a:cs typeface="+mn-cs"/>
              </a:rPr>
              <a:t>guarder</a:t>
            </a:r>
            <a:r>
              <a:rPr lang="es-ES" sz="900" b="0" i="0" kern="1200" dirty="0" smtClean="0">
                <a:solidFill>
                  <a:schemeClr val="tx1"/>
                </a:solidFill>
                <a:effectLst/>
                <a:latin typeface="Segoe UI Light" pitchFamily="34" charset="0"/>
                <a:ea typeface="+mn-ea"/>
                <a:cs typeface="+mn-cs"/>
              </a:rPr>
              <a:t> un histórico</a:t>
            </a:r>
          </a:p>
          <a:p>
            <a:r>
              <a:rPr lang="es-ES" sz="900" b="0" i="0" kern="1200" dirty="0" smtClean="0">
                <a:solidFill>
                  <a:schemeClr val="tx1"/>
                </a:solidFill>
                <a:effectLst/>
                <a:latin typeface="Segoe UI Light" pitchFamily="34" charset="0"/>
                <a:ea typeface="+mn-ea"/>
                <a:cs typeface="+mn-cs"/>
              </a:rPr>
              <a:t>-          Cuando recibimos una petición de verificación iniciamos un proceso en </a:t>
            </a:r>
            <a:r>
              <a:rPr lang="es-ES" sz="900" b="0" i="0" kern="1200" dirty="0" err="1" smtClean="0">
                <a:solidFill>
                  <a:schemeClr val="tx1"/>
                </a:solidFill>
                <a:effectLst/>
                <a:latin typeface="Segoe UI Light" pitchFamily="34" charset="0"/>
                <a:ea typeface="+mn-ea"/>
                <a:cs typeface="+mn-cs"/>
              </a:rPr>
              <a:t>background</a:t>
            </a:r>
            <a:r>
              <a:rPr lang="es-ES" sz="900" b="0" i="0" kern="1200" dirty="0" smtClean="0">
                <a:solidFill>
                  <a:schemeClr val="tx1"/>
                </a:solidFill>
                <a:effectLst/>
                <a:latin typeface="Segoe UI Light" pitchFamily="34" charset="0"/>
                <a:ea typeface="+mn-ea"/>
                <a:cs typeface="+mn-cs"/>
              </a:rPr>
              <a:t> que contacta con </a:t>
            </a:r>
            <a:r>
              <a:rPr lang="es-ES" sz="900" b="0" i="0" kern="1200" dirty="0" err="1" smtClean="0">
                <a:solidFill>
                  <a:schemeClr val="tx1"/>
                </a:solidFill>
                <a:effectLst/>
                <a:latin typeface="Segoe UI Light" pitchFamily="34" charset="0"/>
                <a:ea typeface="+mn-ea"/>
                <a:cs typeface="+mn-cs"/>
              </a:rPr>
              <a:t>cognitive</a:t>
            </a:r>
            <a:r>
              <a:rPr lang="es-ES" sz="900" b="0" i="0" kern="1200" dirty="0" smtClean="0">
                <a:solidFill>
                  <a:schemeClr val="tx1"/>
                </a:solidFill>
                <a:effectLst/>
                <a:latin typeface="Segoe UI Light" pitchFamily="34" charset="0"/>
                <a:ea typeface="+mn-ea"/>
                <a:cs typeface="+mn-cs"/>
              </a:rPr>
              <a:t> para que analice emociones</a:t>
            </a:r>
          </a:p>
          <a:p>
            <a:r>
              <a:rPr lang="es-ES" sz="900" b="0" i="0" kern="1200" dirty="0" smtClean="0">
                <a:solidFill>
                  <a:schemeClr val="tx1"/>
                </a:solidFill>
                <a:effectLst/>
                <a:latin typeface="Segoe UI Light" pitchFamily="34" charset="0"/>
                <a:ea typeface="+mn-ea"/>
                <a:cs typeface="+mn-cs"/>
              </a:rPr>
              <a:t>-          Gráfico de emociones, acciones sobre motivación de empleados, </a:t>
            </a:r>
            <a:r>
              <a:rPr lang="es-ES" sz="900" b="0" i="0" kern="1200" dirty="0" err="1" smtClean="0">
                <a:solidFill>
                  <a:schemeClr val="tx1"/>
                </a:solidFill>
                <a:effectLst/>
                <a:latin typeface="Segoe UI Light" pitchFamily="34" charset="0"/>
                <a:ea typeface="+mn-ea"/>
                <a:cs typeface="+mn-cs"/>
              </a:rPr>
              <a:t>etc</a:t>
            </a:r>
            <a:endParaRPr lang="en-US" dirty="0"/>
          </a:p>
          <a:p>
            <a:endParaRPr lang="en-US" dirty="0"/>
          </a:p>
          <a:p>
            <a:r>
              <a:rPr lang="en-US" dirty="0"/>
              <a:t>A</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8:11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82951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Hacer</a:t>
            </a:r>
            <a:r>
              <a:rPr lang="en-US" dirty="0"/>
              <a:t> </a:t>
            </a:r>
            <a:r>
              <a:rPr lang="en-US" dirty="0" err="1"/>
              <a:t>incapie</a:t>
            </a:r>
            <a:r>
              <a:rPr lang="en-US" dirty="0"/>
              <a:t> </a:t>
            </a:r>
            <a:r>
              <a:rPr lang="en-US" dirty="0" err="1"/>
              <a:t>en</a:t>
            </a:r>
            <a:r>
              <a:rPr lang="en-US" dirty="0"/>
              <a:t> la </a:t>
            </a:r>
            <a:r>
              <a:rPr lang="en-US" dirty="0" err="1"/>
              <a:t>sencillez</a:t>
            </a:r>
            <a:r>
              <a:rPr lang="en-US" dirty="0"/>
              <a:t> del </a:t>
            </a:r>
            <a:r>
              <a:rPr lang="en-US" dirty="0" err="1"/>
              <a:t>montaje</a:t>
            </a:r>
            <a:r>
              <a:rPr lang="en-US" dirty="0"/>
              <a:t> y la </a:t>
            </a:r>
            <a:r>
              <a:rPr lang="en-US" dirty="0" err="1"/>
              <a:t>facilidad</a:t>
            </a:r>
            <a:r>
              <a:rPr lang="en-US" dirty="0"/>
              <a:t> para </a:t>
            </a:r>
            <a:r>
              <a:rPr lang="en-US" dirty="0" err="1"/>
              <a:t>obtener</a:t>
            </a:r>
            <a:r>
              <a:rPr lang="en-US" dirty="0"/>
              <a:t> </a:t>
            </a:r>
            <a:r>
              <a:rPr lang="en-US" dirty="0" err="1"/>
              <a:t>los</a:t>
            </a:r>
            <a:r>
              <a:rPr lang="en-US" dirty="0"/>
              <a:t> components</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7:14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02385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Intento de alta de Ru</a:t>
            </a:r>
            <a:r>
              <a:rPr lang="en-US" dirty="0"/>
              <a:t>ben</a:t>
            </a:r>
          </a:p>
          <a:p>
            <a:r>
              <a:rPr lang="es-ES" dirty="0"/>
              <a:t>Dar</a:t>
            </a:r>
            <a:r>
              <a:rPr lang="es-ES" baseline="0" dirty="0"/>
              <a:t> de alta a Rubén en la plataforma</a:t>
            </a:r>
          </a:p>
          <a:p>
            <a:r>
              <a:rPr lang="es-ES" baseline="0" dirty="0"/>
              <a:t>Probar el acceso a Rubén</a:t>
            </a:r>
          </a:p>
          <a:p>
            <a:r>
              <a:rPr lang="es-ES" baseline="0" dirty="0"/>
              <a:t>Probar si verdaderamente funciona, probando con David</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62932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10/5/2016 7:14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540361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a:t>Perfeccionar</a:t>
            </a:r>
            <a:r>
              <a:rPr lang="en-US" baseline="0" dirty="0"/>
              <a:t> el </a:t>
            </a:r>
            <a:r>
              <a:rPr lang="en-US" baseline="0" dirty="0" err="1"/>
              <a:t>reconocimiento</a:t>
            </a:r>
            <a:r>
              <a:rPr lang="en-US" baseline="0" dirty="0"/>
              <a:t>: </a:t>
            </a:r>
            <a:r>
              <a:rPr lang="en-US" baseline="0" dirty="0" err="1"/>
              <a:t>doble</a:t>
            </a:r>
            <a:r>
              <a:rPr lang="en-US" baseline="0" dirty="0"/>
              <a:t> factor de </a:t>
            </a:r>
            <a:r>
              <a:rPr lang="en-US" baseline="0" dirty="0" err="1"/>
              <a:t>autenticación</a:t>
            </a:r>
            <a:r>
              <a:rPr lang="en-US" baseline="0" dirty="0"/>
              <a:t>, </a:t>
            </a:r>
            <a:r>
              <a:rPr lang="en-US" baseline="0" dirty="0" err="1"/>
              <a:t>apis</a:t>
            </a:r>
            <a:r>
              <a:rPr lang="en-US" baseline="0" dirty="0"/>
              <a:t> que </a:t>
            </a:r>
            <a:r>
              <a:rPr lang="en-US" baseline="0" dirty="0" err="1"/>
              <a:t>miden</a:t>
            </a:r>
            <a:r>
              <a:rPr lang="en-US" baseline="0" dirty="0"/>
              <a:t> </a:t>
            </a:r>
            <a:r>
              <a:rPr lang="en-US" baseline="0" dirty="0" err="1"/>
              <a:t>profundidad</a:t>
            </a:r>
            <a:r>
              <a:rPr lang="en-US" baseline="0" dirty="0"/>
              <a:t> y temperature, </a:t>
            </a:r>
            <a:r>
              <a:rPr lang="en-US" baseline="0" dirty="0" err="1"/>
              <a:t>etc</a:t>
            </a:r>
            <a:endParaRPr lang="en-US" baseline="0" dirty="0"/>
          </a:p>
          <a:p>
            <a:pPr marL="171450" indent="-171450">
              <a:buFontTx/>
              <a:buChar char="-"/>
            </a:pPr>
            <a:r>
              <a:rPr lang="en-US" baseline="0" dirty="0" err="1"/>
              <a:t>Incluir</a:t>
            </a:r>
            <a:r>
              <a:rPr lang="en-US" baseline="0" dirty="0"/>
              <a:t> </a:t>
            </a:r>
            <a:r>
              <a:rPr lang="en-US" baseline="0" dirty="0" err="1"/>
              <a:t>autenticación</a:t>
            </a:r>
            <a:r>
              <a:rPr lang="en-US" baseline="0" dirty="0"/>
              <a:t> al </a:t>
            </a:r>
            <a:r>
              <a:rPr lang="en-US" baseline="0" dirty="0" err="1"/>
              <a:t>dispositivo</a:t>
            </a:r>
            <a:r>
              <a:rPr lang="en-US" baseline="0" dirty="0"/>
              <a:t>, token </a:t>
            </a:r>
            <a:r>
              <a:rPr lang="en-US" baseline="0" dirty="0" err="1"/>
              <a:t>jwt</a:t>
            </a:r>
            <a:r>
              <a:rPr lang="en-US" baseline="0" dirty="0"/>
              <a:t>, </a:t>
            </a:r>
            <a:r>
              <a:rPr lang="en-US" baseline="0" dirty="0" err="1"/>
              <a:t>certificado</a:t>
            </a:r>
            <a:r>
              <a:rPr lang="en-US" baseline="0" dirty="0"/>
              <a:t>, etc.</a:t>
            </a:r>
          </a:p>
          <a:p>
            <a:pPr marL="171450" indent="-171450">
              <a:buFontTx/>
              <a:buChar char="-"/>
            </a:pPr>
            <a:r>
              <a:rPr lang="en-US" baseline="0" dirty="0"/>
              <a:t>Para </a:t>
            </a:r>
            <a:r>
              <a:rPr lang="en-US" baseline="0" dirty="0" err="1"/>
              <a:t>aumentar</a:t>
            </a:r>
            <a:r>
              <a:rPr lang="en-US" baseline="0" dirty="0"/>
              <a:t> el </a:t>
            </a:r>
            <a:r>
              <a:rPr lang="en-US" baseline="0" dirty="0" err="1"/>
              <a:t>procentaje</a:t>
            </a:r>
            <a:r>
              <a:rPr lang="en-US" baseline="0" dirty="0"/>
              <a:t> de </a:t>
            </a:r>
            <a:r>
              <a:rPr lang="en-US" baseline="0" dirty="0" err="1"/>
              <a:t>acierto</a:t>
            </a:r>
            <a:r>
              <a:rPr lang="en-US" baseline="0" dirty="0"/>
              <a:t> utilizer machine learning de forma que se </a:t>
            </a:r>
            <a:r>
              <a:rPr lang="en-US" baseline="0" dirty="0" err="1"/>
              <a:t>quede</a:t>
            </a:r>
            <a:r>
              <a:rPr lang="en-US" baseline="0" dirty="0"/>
              <a:t> </a:t>
            </a:r>
            <a:r>
              <a:rPr lang="en-US" baseline="0" dirty="0" err="1"/>
              <a:t>en</a:t>
            </a:r>
            <a:r>
              <a:rPr lang="en-US" baseline="0" dirty="0"/>
              <a:t> </a:t>
            </a:r>
            <a:r>
              <a:rPr lang="en-US" baseline="0" dirty="0" err="1"/>
              <a:t>tu</a:t>
            </a:r>
            <a:r>
              <a:rPr lang="en-US" baseline="0" dirty="0"/>
              <a:t> </a:t>
            </a:r>
            <a:r>
              <a:rPr lang="en-US" baseline="0" dirty="0" err="1"/>
              <a:t>perfil</a:t>
            </a:r>
            <a:r>
              <a:rPr lang="en-US" baseline="0" dirty="0"/>
              <a:t> la </a:t>
            </a:r>
            <a:r>
              <a:rPr lang="en-US" baseline="0" dirty="0" err="1"/>
              <a:t>foto</a:t>
            </a:r>
            <a:r>
              <a:rPr lang="en-US" baseline="0" dirty="0"/>
              <a:t> con la que </a:t>
            </a:r>
            <a:r>
              <a:rPr lang="en-US" baseline="0" dirty="0" err="1"/>
              <a:t>más</a:t>
            </a:r>
            <a:r>
              <a:rPr lang="en-US" baseline="0" dirty="0"/>
              <a:t> </a:t>
            </a:r>
            <a:r>
              <a:rPr lang="en-US" baseline="0" dirty="0" err="1"/>
              <a:t>positivos</a:t>
            </a:r>
            <a:r>
              <a:rPr lang="en-US" baseline="0" dirty="0"/>
              <a:t> </a:t>
            </a:r>
            <a:r>
              <a:rPr lang="en-US" baseline="0" dirty="0" err="1"/>
              <a:t>tengas</a:t>
            </a:r>
            <a:endParaRPr lang="en-US" baseline="0" dirty="0"/>
          </a:p>
          <a:p>
            <a:pPr marL="171450" indent="-171450">
              <a:buFontTx/>
              <a:buChar char="-"/>
            </a:pPr>
            <a:r>
              <a:rPr lang="en-US" baseline="0" dirty="0" err="1"/>
              <a:t>Incluir</a:t>
            </a:r>
            <a:r>
              <a:rPr lang="en-US" baseline="0" dirty="0"/>
              <a:t> Sistema de </a:t>
            </a:r>
            <a:r>
              <a:rPr lang="en-US" baseline="0" dirty="0" smtClean="0"/>
              <a:t>aperture/</a:t>
            </a:r>
            <a:r>
              <a:rPr lang="en-US" baseline="0" dirty="0" err="1" smtClean="0"/>
              <a:t>cierre</a:t>
            </a:r>
            <a:r>
              <a:rPr lang="en-US" baseline="0" dirty="0" smtClean="0"/>
              <a:t> </a:t>
            </a:r>
          </a:p>
          <a:p>
            <a:pPr marL="171450" indent="-171450">
              <a:buFontTx/>
              <a:buChar char="-"/>
            </a:pPr>
            <a:endParaRPr lang="en-US" baseline="0" dirty="0" smtClean="0"/>
          </a:p>
          <a:p>
            <a:pPr marL="0" indent="0">
              <a:buFontTx/>
              <a:buNone/>
            </a:pPr>
            <a:r>
              <a:rPr lang="en-US" baseline="0" dirty="0" smtClean="0"/>
              <a:t>R y A</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10:50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201992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El sensor de </a:t>
            </a:r>
            <a:r>
              <a:rPr lang="en-US" dirty="0" err="1"/>
              <a:t>movimiento</a:t>
            </a:r>
            <a:r>
              <a:rPr lang="en-US" dirty="0"/>
              <a:t> se active con </a:t>
            </a:r>
            <a:r>
              <a:rPr lang="en-US" dirty="0" err="1"/>
              <a:t>facilidad</a:t>
            </a:r>
            <a:r>
              <a:rPr lang="en-US" dirty="0"/>
              <a:t>, </a:t>
            </a:r>
            <a:r>
              <a:rPr lang="en-US" dirty="0" err="1"/>
              <a:t>jugar</a:t>
            </a:r>
            <a:r>
              <a:rPr lang="en-US" dirty="0"/>
              <a:t> con </a:t>
            </a:r>
            <a:r>
              <a:rPr lang="en-US" dirty="0" err="1"/>
              <a:t>los</a:t>
            </a:r>
            <a:r>
              <a:rPr lang="en-US" dirty="0"/>
              <a:t> </a:t>
            </a:r>
            <a:r>
              <a:rPr lang="en-US" dirty="0" err="1"/>
              <a:t>potenciómetros</a:t>
            </a:r>
            <a:r>
              <a:rPr lang="en-US" dirty="0"/>
              <a:t> y </a:t>
            </a:r>
            <a:r>
              <a:rPr lang="en-US" dirty="0" err="1"/>
              <a:t>por</a:t>
            </a:r>
            <a:r>
              <a:rPr lang="en-US" dirty="0"/>
              <a:t> software para </a:t>
            </a:r>
            <a:r>
              <a:rPr lang="en-US" dirty="0" err="1"/>
              <a:t>dejarlo</a:t>
            </a:r>
            <a:r>
              <a:rPr lang="en-US" baseline="0" dirty="0"/>
              <a:t> </a:t>
            </a:r>
            <a:r>
              <a:rPr lang="en-US" baseline="0" dirty="0" err="1"/>
              <a:t>bien</a:t>
            </a:r>
            <a:endParaRPr lang="en-US" baseline="0" dirty="0"/>
          </a:p>
          <a:p>
            <a:pPr marL="171450" indent="-171450">
              <a:buFontTx/>
              <a:buChar char="-"/>
            </a:pPr>
            <a:r>
              <a:rPr lang="en-US" dirty="0" err="1"/>
              <a:t>Contar</a:t>
            </a:r>
            <a:r>
              <a:rPr lang="en-US" baseline="0" dirty="0"/>
              <a:t> las </a:t>
            </a:r>
            <a:r>
              <a:rPr lang="en-US" baseline="0" dirty="0" err="1"/>
              <a:t>dificultades</a:t>
            </a:r>
            <a:r>
              <a:rPr lang="en-US" baseline="0" dirty="0"/>
              <a:t> al </a:t>
            </a:r>
            <a:r>
              <a:rPr lang="en-US" baseline="0" dirty="0" err="1"/>
              <a:t>tratar</a:t>
            </a:r>
            <a:r>
              <a:rPr lang="en-US" baseline="0" dirty="0"/>
              <a:t> de </a:t>
            </a:r>
            <a:r>
              <a:rPr lang="en-US" baseline="0" dirty="0" err="1"/>
              <a:t>hacer</a:t>
            </a:r>
            <a:r>
              <a:rPr lang="en-US" baseline="0" dirty="0"/>
              <a:t> el </a:t>
            </a:r>
            <a:r>
              <a:rPr lang="en-US" baseline="0" dirty="0" err="1"/>
              <a:t>envío</a:t>
            </a:r>
            <a:r>
              <a:rPr lang="en-US" baseline="0" dirty="0"/>
              <a:t> </a:t>
            </a:r>
            <a:r>
              <a:rPr lang="en-US" baseline="0" dirty="0" err="1"/>
              <a:t>en</a:t>
            </a:r>
            <a:r>
              <a:rPr lang="en-US" baseline="0" dirty="0"/>
              <a:t> el </a:t>
            </a:r>
            <a:r>
              <a:rPr lang="en-US" baseline="0" dirty="0" err="1"/>
              <a:t>evento</a:t>
            </a:r>
            <a:r>
              <a:rPr lang="en-US" baseline="0" dirty="0"/>
              <a:t> de </a:t>
            </a:r>
            <a:r>
              <a:rPr lang="en-US" baseline="0" dirty="0" err="1"/>
              <a:t>cambio</a:t>
            </a:r>
            <a:r>
              <a:rPr lang="en-US" baseline="0" dirty="0"/>
              <a:t> de valor</a:t>
            </a:r>
          </a:p>
          <a:p>
            <a:pPr marL="171450" indent="-171450">
              <a:buFontTx/>
              <a:buChar char="-"/>
            </a:pPr>
            <a:r>
              <a:rPr lang="en-US" baseline="0" dirty="0"/>
              <a:t>Al principio Verify </a:t>
            </a:r>
            <a:r>
              <a:rPr lang="en-US" baseline="0" dirty="0" err="1"/>
              <a:t>estaba</a:t>
            </a:r>
            <a:r>
              <a:rPr lang="en-US" baseline="0" dirty="0"/>
              <a:t> </a:t>
            </a:r>
            <a:r>
              <a:rPr lang="en-US" baseline="0" dirty="0" err="1"/>
              <a:t>limitado</a:t>
            </a:r>
            <a:r>
              <a:rPr lang="en-US" baseline="0" dirty="0"/>
              <a:t> a 10 personas max, lo </a:t>
            </a:r>
            <a:r>
              <a:rPr lang="en-US" baseline="0" dirty="0" err="1"/>
              <a:t>replicamos</a:t>
            </a:r>
            <a:r>
              <a:rPr lang="en-US" baseline="0" dirty="0"/>
              <a:t> </a:t>
            </a:r>
            <a:r>
              <a:rPr lang="en-US" baseline="0" dirty="0" err="1"/>
              <a:t>usando</a:t>
            </a:r>
            <a:r>
              <a:rPr lang="en-US" baseline="0" dirty="0"/>
              <a:t> </a:t>
            </a:r>
            <a:r>
              <a:rPr lang="en-US" baseline="0" dirty="0" err="1"/>
              <a:t>findSimilar</a:t>
            </a:r>
            <a:r>
              <a:rPr lang="en-US" baseline="0" dirty="0"/>
              <a:t> y </a:t>
            </a:r>
            <a:r>
              <a:rPr lang="en-US" baseline="0" dirty="0" err="1"/>
              <a:t>adaptando</a:t>
            </a:r>
            <a:r>
              <a:rPr lang="en-US" baseline="0" dirty="0"/>
              <a:t> a </a:t>
            </a:r>
            <a:r>
              <a:rPr lang="en-US" baseline="0" dirty="0" err="1"/>
              <a:t>nuestras</a:t>
            </a:r>
            <a:r>
              <a:rPr lang="en-US" baseline="0" dirty="0"/>
              <a:t> </a:t>
            </a:r>
            <a:r>
              <a:rPr lang="en-US" baseline="0" dirty="0" err="1"/>
              <a:t>necesidades</a:t>
            </a:r>
            <a:endParaRPr lang="en-US" baseline="0" dirty="0"/>
          </a:p>
          <a:p>
            <a:pPr marL="171450" indent="-171450">
              <a:buFontTx/>
              <a:buChar cha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R y A</a:t>
            </a:r>
            <a:endParaRPr lang="en-US" dirty="0" smtClean="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7:46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393055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8903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66005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582533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Álvaro Marcos: </a:t>
            </a:r>
            <a:r>
              <a:rPr lang="es-ES" sz="900" kern="1200" dirty="0">
                <a:solidFill>
                  <a:schemeClr val="tx1"/>
                </a:solidFill>
                <a:effectLst/>
                <a:latin typeface="Segoe UI Light" pitchFamily="34" charset="0"/>
                <a:ea typeface="+mn-ea"/>
                <a:cs typeface="+mn-cs"/>
              </a:rPr>
              <a:t>Software </a:t>
            </a:r>
            <a:r>
              <a:rPr lang="es-ES" sz="900" kern="1200" dirty="0" err="1">
                <a:solidFill>
                  <a:schemeClr val="tx1"/>
                </a:solidFill>
                <a:effectLst/>
                <a:latin typeface="Segoe UI Light" pitchFamily="34" charset="0"/>
                <a:ea typeface="+mn-ea"/>
                <a:cs typeface="+mn-cs"/>
              </a:rPr>
              <a:t>Engineer</a:t>
            </a:r>
            <a:r>
              <a:rPr lang="es-ES" sz="900" kern="1200" dirty="0">
                <a:solidFill>
                  <a:schemeClr val="tx1"/>
                </a:solidFill>
                <a:effectLst/>
                <a:latin typeface="Segoe UI Light" pitchFamily="34" charset="0"/>
                <a:ea typeface="+mn-ea"/>
                <a:cs typeface="+mn-cs"/>
              </a:rPr>
              <a:t> en </a:t>
            </a:r>
            <a:r>
              <a:rPr lang="es-ES" sz="900" kern="1200" dirty="0" err="1">
                <a:solidFill>
                  <a:schemeClr val="tx1"/>
                </a:solidFill>
                <a:effectLst/>
                <a:latin typeface="Segoe UI Light" pitchFamily="34" charset="0"/>
                <a:ea typeface="+mn-ea"/>
                <a:cs typeface="+mn-cs"/>
              </a:rPr>
              <a:t>PlainConcepts</a:t>
            </a:r>
            <a:r>
              <a:rPr lang="es-ES" sz="900" kern="1200" dirty="0">
                <a:solidFill>
                  <a:schemeClr val="tx1"/>
                </a:solidFill>
                <a:effectLst/>
                <a:latin typeface="Segoe UI Light" pitchFamily="34" charset="0"/>
                <a:ea typeface="+mn-ea"/>
                <a:cs typeface="+mn-cs"/>
              </a:rPr>
              <a:t>, más de tres años dedicado al mundo web. Apasionado por el desarrollo Back-</a:t>
            </a:r>
            <a:r>
              <a:rPr lang="es-ES" sz="900" kern="1200" dirty="0" err="1">
                <a:solidFill>
                  <a:schemeClr val="tx1"/>
                </a:solidFill>
                <a:effectLst/>
                <a:latin typeface="Segoe UI Light" pitchFamily="34" charset="0"/>
                <a:ea typeface="+mn-ea"/>
                <a:cs typeface="+mn-cs"/>
              </a:rPr>
              <a:t>End</a:t>
            </a:r>
            <a:r>
              <a:rPr lang="es-ES" sz="900" kern="1200" dirty="0">
                <a:solidFill>
                  <a:schemeClr val="tx1"/>
                </a:solidFill>
                <a:effectLst/>
                <a:latin typeface="Segoe UI Light" pitchFamily="34" charset="0"/>
                <a:ea typeface="+mn-ea"/>
                <a:cs typeface="+mn-cs"/>
              </a:rPr>
              <a:t> y las nuevas tecnologías. Siempre intentando ir un paso más allá!</a:t>
            </a:r>
          </a:p>
          <a:p>
            <a:endParaRPr lang="en-US" sz="900" b="1" kern="1200" dirty="0">
              <a:solidFill>
                <a:schemeClr val="tx1"/>
              </a:solidFill>
              <a:effectLst/>
              <a:latin typeface="Segoe UI Light" pitchFamily="34" charset="0"/>
              <a:ea typeface="+mn-ea"/>
              <a:cs typeface="+mn-cs"/>
            </a:endParaRPr>
          </a:p>
          <a:p>
            <a:r>
              <a:rPr lang="es-ES" sz="900" b="1" kern="1200" dirty="0">
                <a:solidFill>
                  <a:schemeClr val="tx1"/>
                </a:solidFill>
                <a:effectLst/>
                <a:latin typeface="Segoe UI Light" pitchFamily="34" charset="0"/>
                <a:ea typeface="+mn-ea"/>
                <a:cs typeface="+mn-cs"/>
              </a:rPr>
              <a:t>Rubén Chavarri: </a:t>
            </a:r>
            <a:r>
              <a:rPr lang="es-ES" sz="900" kern="1200" dirty="0">
                <a:solidFill>
                  <a:schemeClr val="tx1"/>
                </a:solidFill>
                <a:effectLst/>
                <a:latin typeface="Segoe UI Light" pitchFamily="34" charset="0"/>
                <a:ea typeface="+mn-ea"/>
                <a:cs typeface="+mn-cs"/>
              </a:rPr>
              <a:t>Software </a:t>
            </a:r>
            <a:r>
              <a:rPr lang="es-ES" sz="900" kern="1200" dirty="0" err="1">
                <a:solidFill>
                  <a:schemeClr val="tx1"/>
                </a:solidFill>
                <a:effectLst/>
                <a:latin typeface="Segoe UI Light" pitchFamily="34" charset="0"/>
                <a:ea typeface="+mn-ea"/>
                <a:cs typeface="+mn-cs"/>
              </a:rPr>
              <a:t>Engineer</a:t>
            </a:r>
            <a:r>
              <a:rPr lang="es-ES" sz="900" kern="1200" dirty="0">
                <a:solidFill>
                  <a:schemeClr val="tx1"/>
                </a:solidFill>
                <a:effectLst/>
                <a:latin typeface="Segoe UI Light" pitchFamily="34" charset="0"/>
                <a:ea typeface="+mn-ea"/>
                <a:cs typeface="+mn-cs"/>
              </a:rPr>
              <a:t> en </a:t>
            </a:r>
            <a:r>
              <a:rPr lang="es-ES" sz="900" kern="1200" dirty="0" err="1">
                <a:solidFill>
                  <a:schemeClr val="tx1"/>
                </a:solidFill>
                <a:effectLst/>
                <a:latin typeface="Segoe UI Light" pitchFamily="34" charset="0"/>
                <a:ea typeface="+mn-ea"/>
                <a:cs typeface="+mn-cs"/>
              </a:rPr>
              <a:t>PlainConcepts</a:t>
            </a:r>
            <a:r>
              <a:rPr lang="es-ES" sz="900" kern="1200" dirty="0">
                <a:solidFill>
                  <a:schemeClr val="tx1"/>
                </a:solidFill>
                <a:effectLst/>
                <a:latin typeface="Segoe UI Light" pitchFamily="34" charset="0"/>
                <a:ea typeface="+mn-ea"/>
                <a:cs typeface="+mn-cs"/>
              </a:rPr>
              <a:t> con más de ocho años de experiencia. Enamorado del desarrollo Front y la divulgación. Apasionado por lo que hago, convencido en que la tecnología al servicio de la gente, puede hacernos la vida un poco más fácil.</a:t>
            </a:r>
            <a:endParaRPr lang="en-US" sz="900" kern="1200" dirty="0">
              <a:solidFill>
                <a:schemeClr val="tx1"/>
              </a:solidFill>
              <a:effectLst/>
              <a:latin typeface="Segoe UI Light" pitchFamily="34" charset="0"/>
              <a:ea typeface="+mn-ea"/>
              <a:cs typeface="+mn-cs"/>
            </a:endParaRPr>
          </a:p>
          <a:p>
            <a:endParaRPr lang="es-ES" dirty="0"/>
          </a:p>
          <a:p>
            <a:endParaRPr lang="es-ES" dirty="0"/>
          </a:p>
          <a:p>
            <a:r>
              <a:rPr lang="es-ES" dirty="0"/>
              <a:t>A -&gt; R</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0F17C0-7B38-4B95-BD12-B5AFECB078BC}" type="datetime1">
              <a:rPr lang="en-US" smtClean="0">
                <a:solidFill>
                  <a:prstClr val="black"/>
                </a:solidFill>
              </a:rPr>
              <a:pPr/>
              <a:t>10/5/2016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31206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¿Qué es </a:t>
            </a:r>
            <a:r>
              <a:rPr lang="es-ES" b="1" dirty="0" err="1"/>
              <a:t>WhoAreYou</a:t>
            </a:r>
            <a:r>
              <a:rPr lang="es-ES" b="1" dirty="0"/>
              <a:t>?: </a:t>
            </a:r>
            <a:r>
              <a:rPr lang="es-ES" dirty="0"/>
              <a:t>Nace</a:t>
            </a:r>
            <a:r>
              <a:rPr lang="es-ES" baseline="0" dirty="0"/>
              <a:t> como iniciativa por el proyecto de fin de carrera, la oportunidad perfecta para probar las últimas tecnologías, y tras contar el proyecto a Rubén, también decidió subirse al barco.</a:t>
            </a:r>
            <a:endParaRPr lang="es-ES" dirty="0"/>
          </a:p>
          <a:p>
            <a:r>
              <a:rPr lang="es-ES" baseline="0" dirty="0"/>
              <a:t> </a:t>
            </a:r>
            <a:endParaRPr lang="es-ES" dirty="0"/>
          </a:p>
          <a:p>
            <a:r>
              <a:rPr lang="es-ES" b="1" dirty="0"/>
              <a:t>Objetivos de la charla:</a:t>
            </a:r>
            <a:r>
              <a:rPr lang="es-ES" b="1" baseline="0" dirty="0"/>
              <a:t> </a:t>
            </a:r>
            <a:r>
              <a:rPr lang="es-ES" baseline="0" dirty="0"/>
              <a:t>Compartir nuestra experiencia y los retos que nos hemos encontrado durante el desarrollo.</a:t>
            </a:r>
          </a:p>
          <a:p>
            <a:endParaRPr lang="es-ES" baseline="0" dirty="0"/>
          </a:p>
          <a:p>
            <a:r>
              <a:rPr lang="es-ES" baseline="0" dirty="0"/>
              <a:t>A -&gt; R</a:t>
            </a:r>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393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a:t>
            </a:r>
            <a:r>
              <a:rPr lang="es-ES" b="1" baseline="0" dirty="0"/>
              <a:t> charla la vamos a separar en los siguientes apartados:</a:t>
            </a:r>
          </a:p>
          <a:p>
            <a:pPr marL="171450" indent="-171450">
              <a:buFont typeface="Arial" panose="020B0604020202020204" pitchFamily="34" charset="0"/>
              <a:buChar char="•"/>
            </a:pPr>
            <a:r>
              <a:rPr lang="es-ES" baseline="0" dirty="0"/>
              <a:t>Vistazo general de las tecnologías utilizadas</a:t>
            </a:r>
          </a:p>
          <a:p>
            <a:pPr marL="171450" indent="-171450">
              <a:buFont typeface="Arial" panose="020B0604020202020204" pitchFamily="34" charset="0"/>
              <a:buChar char="•"/>
            </a:pPr>
            <a:r>
              <a:rPr lang="es-ES" b="0" baseline="0" dirty="0"/>
              <a:t>Veremos en detalle en que consiste el proyecto / como se han integrado las tecnologías / Demo en directo viendo como funciona la plataforma</a:t>
            </a:r>
          </a:p>
          <a:p>
            <a:pPr marL="171450" indent="-171450">
              <a:buFont typeface="Arial" panose="020B0604020202020204" pitchFamily="34" charset="0"/>
              <a:buChar char="•"/>
            </a:pPr>
            <a:r>
              <a:rPr lang="es-ES" b="0" baseline="0" dirty="0"/>
              <a:t>Reflexión sobre las lecciones aprendidas y próximos retos.</a:t>
            </a:r>
          </a:p>
          <a:p>
            <a:pPr marL="0" indent="0">
              <a:buFont typeface="Arial" panose="020B0604020202020204" pitchFamily="34" charset="0"/>
              <a:buNone/>
            </a:pPr>
            <a:endParaRPr lang="es-ES" b="0" baseline="0" dirty="0"/>
          </a:p>
          <a:p>
            <a:pPr marL="0" indent="0">
              <a:buFont typeface="Arial" panose="020B0604020202020204" pitchFamily="34" charset="0"/>
              <a:buNone/>
            </a:pPr>
            <a:r>
              <a:rPr lang="es-ES" b="0" baseline="0" dirty="0"/>
              <a:t>R</a:t>
            </a:r>
            <a:endParaRPr lang="en-US"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10/5/2016 7:14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Empezaremos situando que</a:t>
            </a:r>
            <a:r>
              <a:rPr lang="es-ES" baseline="0" dirty="0"/>
              <a:t> tecnologías hay detrás de WhoAreYou</a:t>
            </a:r>
          </a:p>
          <a:p>
            <a:endParaRPr lang="es-ES" baseline="0" dirty="0"/>
          </a:p>
          <a:p>
            <a:r>
              <a:rPr lang="es-ES" baseline="0" dirty="0"/>
              <a:t>R</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10/5/2016 7:14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690687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Trasmitir</a:t>
            </a:r>
            <a:r>
              <a:rPr lang="en-US" dirty="0"/>
              <a:t> el </a:t>
            </a:r>
            <a:r>
              <a:rPr lang="en-US" dirty="0" err="1"/>
              <a:t>potencial</a:t>
            </a:r>
            <a:r>
              <a:rPr lang="en-US" dirty="0"/>
              <a:t> y las </a:t>
            </a:r>
            <a:r>
              <a:rPr lang="en-US" dirty="0" err="1"/>
              <a:t>posibilidades</a:t>
            </a:r>
            <a:r>
              <a:rPr lang="en-US" dirty="0"/>
              <a:t> de Cognitive Services, </a:t>
            </a:r>
            <a:r>
              <a:rPr lang="en-US" dirty="0" err="1"/>
              <a:t>contar</a:t>
            </a:r>
            <a:r>
              <a:rPr lang="en-US" dirty="0"/>
              <a:t> de forma </a:t>
            </a:r>
            <a:r>
              <a:rPr lang="en-US" dirty="0" err="1"/>
              <a:t>genérica</a:t>
            </a:r>
            <a:r>
              <a:rPr lang="en-US" dirty="0"/>
              <a:t> </a:t>
            </a:r>
            <a:r>
              <a:rPr lang="en-US" dirty="0" err="1"/>
              <a:t>posibles</a:t>
            </a:r>
            <a:r>
              <a:rPr lang="en-US" baseline="0" dirty="0"/>
              <a:t> </a:t>
            </a:r>
            <a:r>
              <a:rPr lang="en-US" baseline="0" dirty="0" err="1"/>
              <a:t>aplicaciones</a:t>
            </a:r>
            <a:r>
              <a:rPr lang="en-US" baseline="0" dirty="0"/>
              <a:t> (</a:t>
            </a:r>
            <a:r>
              <a:rPr lang="en-US" baseline="0" dirty="0" err="1"/>
              <a:t>análisis</a:t>
            </a:r>
            <a:r>
              <a:rPr lang="en-US" baseline="0" dirty="0"/>
              <a:t> de video, </a:t>
            </a:r>
            <a:r>
              <a:rPr lang="en-US" baseline="0" dirty="0" err="1"/>
              <a:t>hogar</a:t>
            </a:r>
            <a:r>
              <a:rPr lang="en-US" baseline="0" dirty="0"/>
              <a:t> </a:t>
            </a:r>
            <a:r>
              <a:rPr lang="en-US" baseline="0" dirty="0" err="1"/>
              <a:t>conectado</a:t>
            </a:r>
            <a:r>
              <a:rPr lang="en-US" baseline="0" dirty="0"/>
              <a:t>, </a:t>
            </a:r>
            <a:r>
              <a:rPr lang="en-US" baseline="0" dirty="0" err="1"/>
              <a:t>etc</a:t>
            </a:r>
            <a:r>
              <a:rPr lang="en-US" baseline="0" dirty="0"/>
              <a:t>)</a:t>
            </a:r>
          </a:p>
          <a:p>
            <a:r>
              <a:rPr lang="en-US" baseline="0" dirty="0" err="1"/>
              <a:t>Contar</a:t>
            </a:r>
            <a:r>
              <a:rPr lang="en-US" baseline="0" dirty="0"/>
              <a:t> </a:t>
            </a:r>
            <a:r>
              <a:rPr lang="en-US" baseline="0" dirty="0" err="1"/>
              <a:t>en</a:t>
            </a:r>
            <a:r>
              <a:rPr lang="en-US" baseline="0" dirty="0"/>
              <a:t> que </a:t>
            </a:r>
            <a:r>
              <a:rPr lang="en-US" baseline="0" dirty="0" err="1"/>
              <a:t>consiste</a:t>
            </a:r>
            <a:r>
              <a:rPr lang="en-US" baseline="0" dirty="0"/>
              <a:t> Windows 10 IOT, </a:t>
            </a:r>
            <a:r>
              <a:rPr lang="en-US" baseline="0" dirty="0" err="1"/>
              <a:t>transmitir</a:t>
            </a:r>
            <a:r>
              <a:rPr lang="en-US" baseline="0" dirty="0"/>
              <a:t> la </a:t>
            </a:r>
            <a:r>
              <a:rPr lang="en-US" baseline="0" dirty="0" err="1"/>
              <a:t>reutilización</a:t>
            </a:r>
            <a:r>
              <a:rPr lang="en-US" baseline="0" dirty="0"/>
              <a:t> de </a:t>
            </a:r>
            <a:r>
              <a:rPr lang="en-US" baseline="0" dirty="0" err="1"/>
              <a:t>conocimientos</a:t>
            </a:r>
            <a:r>
              <a:rPr lang="en-US" baseline="0" dirty="0"/>
              <a:t>, la </a:t>
            </a:r>
            <a:r>
              <a:rPr lang="en-US" baseline="0" dirty="0" err="1"/>
              <a:t>facilidad</a:t>
            </a:r>
            <a:r>
              <a:rPr lang="en-US" baseline="0" dirty="0"/>
              <a:t> para </a:t>
            </a:r>
            <a:r>
              <a:rPr lang="en-US" baseline="0" dirty="0" err="1"/>
              <a:t>comenzar</a:t>
            </a:r>
            <a:r>
              <a:rPr lang="en-US" baseline="0" dirty="0"/>
              <a:t> y </a:t>
            </a:r>
            <a:r>
              <a:rPr lang="en-US" baseline="0" dirty="0" err="1"/>
              <a:t>robusted</a:t>
            </a:r>
            <a:r>
              <a:rPr lang="en-US" baseline="0" dirty="0"/>
              <a:t> del </a:t>
            </a:r>
            <a:r>
              <a:rPr lang="en-US" baseline="0" dirty="0" err="1"/>
              <a:t>ecosistema</a:t>
            </a:r>
            <a:endParaRPr lang="en-US" baseline="0" dirty="0"/>
          </a:p>
          <a:p>
            <a:endParaRPr lang="en-US" baseline="0" dirty="0"/>
          </a:p>
          <a:p>
            <a:r>
              <a:rPr lang="en-US" baseline="0" dirty="0"/>
              <a:t>R</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27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Visión</a:t>
            </a:r>
          </a:p>
          <a:p>
            <a:r>
              <a:rPr lang="es-ES" dirty="0"/>
              <a:t>Voz</a:t>
            </a:r>
          </a:p>
          <a:p>
            <a:r>
              <a:rPr lang="es-ES" dirty="0"/>
              <a:t>Lenguaje</a:t>
            </a:r>
          </a:p>
          <a:p>
            <a:r>
              <a:rPr lang="es-ES" dirty="0"/>
              <a:t>Conocimiento</a:t>
            </a:r>
          </a:p>
          <a:p>
            <a:r>
              <a:rPr lang="es-ES" dirty="0"/>
              <a:t>Búsquedas</a:t>
            </a:r>
          </a:p>
          <a:p>
            <a:endParaRPr lang="es-ES" dirty="0"/>
          </a:p>
          <a:p>
            <a:r>
              <a:rPr lang="es-ES" dirty="0"/>
              <a:t>R</a:t>
            </a:r>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7:14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70551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 Id="rId5" Type="http://schemas.openxmlformats.org/officeDocument/2006/relationships/image" Target="../media/image17.png"/><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99552" y="6540102"/>
            <a:ext cx="4197310" cy="233151"/>
          </a:xfrm>
          <a:prstGeom prst="rect">
            <a:avLst/>
          </a:prstGeom>
        </p:spPr>
        <p:txBody>
          <a:bodyPr/>
          <a:lstStyle/>
          <a:p>
            <a:fld id="{F193E2C8-6AE8-4603-ACDA-C71B79FCB692}" type="datetimeFigureOut">
              <a:rPr lang="es-ES" smtClean="0"/>
              <a:t>05/10/2016</a:t>
            </a:fld>
            <a:endParaRPr lang="es-ES"/>
          </a:p>
        </p:txBody>
      </p:sp>
      <p:sp>
        <p:nvSpPr>
          <p:cNvPr id="3" name="Footer Placeholder 2"/>
          <p:cNvSpPr>
            <a:spLocks noGrp="1"/>
          </p:cNvSpPr>
          <p:nvPr>
            <p:ph type="ftr" sz="quarter" idx="11"/>
          </p:nvPr>
        </p:nvSpPr>
        <p:spPr>
          <a:xfrm>
            <a:off x="699552" y="6685184"/>
            <a:ext cx="5130046" cy="233151"/>
          </a:xfrm>
          <a:prstGeom prst="rect">
            <a:avLst/>
          </a:prstGeom>
        </p:spPr>
        <p:txBody>
          <a:bodyPr/>
          <a:lstStyle/>
          <a:p>
            <a:endParaRPr lang="es-ES"/>
          </a:p>
        </p:txBody>
      </p:sp>
      <p:sp>
        <p:nvSpPr>
          <p:cNvPr id="4" name="Slide Number Placeholder 3"/>
          <p:cNvSpPr>
            <a:spLocks noGrp="1"/>
          </p:cNvSpPr>
          <p:nvPr>
            <p:ph type="sldNum" sz="quarter" idx="12"/>
          </p:nvPr>
        </p:nvSpPr>
        <p:spPr>
          <a:xfrm>
            <a:off x="8939661" y="5993397"/>
            <a:ext cx="2984754" cy="1424850"/>
          </a:xfrm>
          <a:prstGeom prst="rect">
            <a:avLst/>
          </a:prstGeom>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29199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204837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73270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6502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251450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476382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010936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449859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2422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9015131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652396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79352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1250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4247770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04833829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472266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6957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7348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52636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19607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78887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749455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075869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9" name="Rectangle 8"/>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3471" y="6570925"/>
            <a:ext cx="1828800" cy="252410"/>
          </a:xfrm>
          <a:prstGeom prst="rect">
            <a:avLst/>
          </a:prstGeom>
        </p:spPr>
      </p:pic>
    </p:spTree>
    <p:extLst>
      <p:ext uri="{BB962C8B-B14F-4D97-AF65-F5344CB8AC3E}">
        <p14:creationId xmlns:p14="http://schemas.microsoft.com/office/powerpoint/2010/main" val="222374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266550343"/>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304957743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252223210"/>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855261758"/>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94459454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99592"/>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561987"/>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62784"/>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00279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550243"/>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99552" y="6540102"/>
            <a:ext cx="4197310" cy="233151"/>
          </a:xfrm>
          <a:prstGeom prst="rect">
            <a:avLst/>
          </a:prstGeom>
        </p:spPr>
        <p:txBody>
          <a:bodyPr/>
          <a:lstStyle/>
          <a:p>
            <a:pPr defTabSz="932277"/>
            <a:fld id="{F193E2C8-6AE8-4603-ACDA-C71B79FCB692}" type="datetimeFigureOut">
              <a:rPr lang="es-ES" sz="1768" smtClean="0">
                <a:solidFill>
                  <a:srgbClr val="616161"/>
                </a:solidFill>
              </a:rPr>
              <a:pPr defTabSz="932277"/>
              <a:t>05/10/2016</a:t>
            </a:fld>
            <a:endParaRPr lang="es-ES" sz="1768">
              <a:solidFill>
                <a:srgbClr val="616161"/>
              </a:solidFill>
            </a:endParaRPr>
          </a:p>
        </p:txBody>
      </p:sp>
      <p:sp>
        <p:nvSpPr>
          <p:cNvPr id="3" name="Footer Placeholder 2"/>
          <p:cNvSpPr>
            <a:spLocks noGrp="1"/>
          </p:cNvSpPr>
          <p:nvPr>
            <p:ph type="ftr" sz="quarter" idx="11"/>
          </p:nvPr>
        </p:nvSpPr>
        <p:spPr>
          <a:xfrm>
            <a:off x="699552" y="6685184"/>
            <a:ext cx="5130046" cy="233151"/>
          </a:xfrm>
          <a:prstGeom prst="rect">
            <a:avLst/>
          </a:prstGeom>
        </p:spPr>
        <p:txBody>
          <a:bodyPr/>
          <a:lstStyle/>
          <a:p>
            <a:pPr defTabSz="932277"/>
            <a:endParaRPr lang="es-ES" sz="1768">
              <a:solidFill>
                <a:srgbClr val="616161"/>
              </a:solidFill>
            </a:endParaRPr>
          </a:p>
        </p:txBody>
      </p:sp>
      <p:sp>
        <p:nvSpPr>
          <p:cNvPr id="4" name="Slide Number Placeholder 3"/>
          <p:cNvSpPr>
            <a:spLocks noGrp="1"/>
          </p:cNvSpPr>
          <p:nvPr>
            <p:ph type="sldNum" sz="quarter" idx="12"/>
          </p:nvPr>
        </p:nvSpPr>
        <p:spPr>
          <a:xfrm>
            <a:off x="8939661" y="5993397"/>
            <a:ext cx="2984754" cy="1424850"/>
          </a:xfrm>
          <a:prstGeom prst="rect">
            <a:avLst/>
          </a:prstGeom>
        </p:spPr>
        <p:txBody>
          <a:bodyPr/>
          <a:lstStyle/>
          <a:p>
            <a:pPr defTabSz="932277"/>
            <a:fld id="{70209FB4-A53A-46A0-ABD9-541FFCE474B2}" type="slidenum">
              <a:rPr lang="es-ES" sz="1768" smtClean="0">
                <a:solidFill>
                  <a:srgbClr val="616161"/>
                </a:solidFill>
              </a:rPr>
              <a:pPr defTabSz="932277"/>
              <a:t>‹#›</a:t>
            </a:fld>
            <a:endParaRPr lang="es-ES" sz="1768">
              <a:solidFill>
                <a:srgbClr val="616161"/>
              </a:solidFill>
            </a:endParaRPr>
          </a:p>
        </p:txBody>
      </p:sp>
    </p:spTree>
    <p:extLst>
      <p:ext uri="{BB962C8B-B14F-4D97-AF65-F5344CB8AC3E}">
        <p14:creationId xmlns:p14="http://schemas.microsoft.com/office/powerpoint/2010/main" val="4534250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Generic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3984400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30798258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717349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4" grpId="3"/>
      <p:bldP spid="14" grpId="4"/>
      <p:bldP spid="14" grpId="5"/>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52076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15888113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1426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133136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9907889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672242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448068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24499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9474548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1377285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319563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944360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582914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803275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8138170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565189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2585558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907768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585244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8190094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889137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08528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4027286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185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solidFill>
                  <a:srgbClr val="FFFFFF"/>
                </a:solidFill>
              </a:rPr>
              <a:pPr/>
              <a:t>10/5/2016</a:t>
            </a:fld>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9A4CCEB8-3C41-4657-8172-EC2CB67BD35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736554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1.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3.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1.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67"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69030763"/>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955775"/>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 id="2147484366" r:id="rId17"/>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9"/>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462285324"/>
      </p:ext>
    </p:extLst>
  </p:cSld>
  <p:clrMap bg1="dk1" tx1="lt1" bg2="dk2" tx2="lt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389" r:id="rId21"/>
    <p:sldLayoutId id="2147484390" r:id="rId22"/>
    <p:sldLayoutId id="2147484391" r:id="rId23"/>
    <p:sldLayoutId id="2147484392" r:id="rId24"/>
    <p:sldLayoutId id="2147484393" r:id="rId25"/>
    <p:sldLayoutId id="2147484394" r:id="rId26"/>
    <p:sldLayoutId id="2147484395" r:id="rId27"/>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40.png"/><Relationship Id="rId10" Type="http://schemas.microsoft.com/office/2007/relationships/hdphoto" Target="../media/hdphoto9.wdp"/><Relationship Id="rId4" Type="http://schemas.microsoft.com/office/2007/relationships/hdphoto" Target="../media/hdphoto7.wdp"/><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45.png"/><Relationship Id="rId5" Type="http://schemas.microsoft.com/office/2007/relationships/hdphoto" Target="../media/hdphoto6.wdp"/><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icrosoft.com/en-us/windows/iot/docs/hardwarecompatlis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7" Type="http://schemas.microsoft.com/office/2007/relationships/hdphoto" Target="../media/hdphoto11.wdp"/><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44.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5.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1.png"/><Relationship Id="rId12" Type="http://schemas.microsoft.com/office/2007/relationships/hdphoto" Target="../media/hdphoto6.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3.wdp"/><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6.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2.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Cognitive Services</a:t>
            </a:r>
          </a:p>
        </p:txBody>
      </p:sp>
      <p:sp>
        <p:nvSpPr>
          <p:cNvPr id="382" name="Rectangle 381"/>
          <p:cNvSpPr/>
          <p:nvPr/>
        </p:nvSpPr>
        <p:spPr>
          <a:xfrm>
            <a:off x="17605" y="1495911"/>
            <a:ext cx="11889564" cy="4653357"/>
          </a:xfrm>
          <a:prstGeom prst="rect">
            <a:avLst/>
          </a:prstGeom>
          <a:noFill/>
          <a:ln w="10795" cap="flat" cmpd="sng" algn="ctr">
            <a:solidFill>
              <a:srgbClr val="F8F8F8">
                <a:lumMod val="40000"/>
                <a:lumOff val="60000"/>
              </a:srgbClr>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92" name="Group 91"/>
          <p:cNvGrpSpPr/>
          <p:nvPr/>
        </p:nvGrpSpPr>
        <p:grpSpPr>
          <a:xfrm>
            <a:off x="2296535" y="3407768"/>
            <a:ext cx="1885896" cy="533401"/>
            <a:chOff x="6746814" y="4411662"/>
            <a:chExt cx="2540895" cy="533401"/>
          </a:xfrm>
        </p:grpSpPr>
        <p:grpSp>
          <p:nvGrpSpPr>
            <p:cNvPr id="176" name="Group 175"/>
            <p:cNvGrpSpPr/>
            <p:nvPr/>
          </p:nvGrpSpPr>
          <p:grpSpPr>
            <a:xfrm>
              <a:off x="6746814" y="4411662"/>
              <a:ext cx="2540895" cy="533401"/>
              <a:chOff x="503237" y="3192462"/>
              <a:chExt cx="2540895" cy="533401"/>
            </a:xfrm>
          </p:grpSpPr>
          <p:sp>
            <p:nvSpPr>
              <p:cNvPr id="17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9" name="Parallelogram 17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77" name="Rectangle 176"/>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Celebrities</a:t>
              </a:r>
            </a:p>
          </p:txBody>
        </p:sp>
      </p:grpSp>
      <p:grpSp>
        <p:nvGrpSpPr>
          <p:cNvPr id="93" name="Group 92"/>
          <p:cNvGrpSpPr/>
          <p:nvPr/>
        </p:nvGrpSpPr>
        <p:grpSpPr>
          <a:xfrm>
            <a:off x="4277733" y="3411182"/>
            <a:ext cx="1900735" cy="533401"/>
            <a:chOff x="9620946" y="5021262"/>
            <a:chExt cx="2540895" cy="533401"/>
          </a:xfrm>
        </p:grpSpPr>
        <p:grpSp>
          <p:nvGrpSpPr>
            <p:cNvPr id="172" name="Group 171"/>
            <p:cNvGrpSpPr/>
            <p:nvPr/>
          </p:nvGrpSpPr>
          <p:grpSpPr>
            <a:xfrm>
              <a:off x="9620946" y="5021262"/>
              <a:ext cx="2540895" cy="533401"/>
              <a:chOff x="503237" y="3802062"/>
              <a:chExt cx="2540895" cy="533401"/>
            </a:xfrm>
          </p:grpSpPr>
          <p:sp>
            <p:nvSpPr>
              <p:cNvPr id="17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Parallelogram 17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73" name="Rectangle 172"/>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Verification</a:t>
              </a:r>
            </a:p>
          </p:txBody>
        </p:sp>
      </p:grpSp>
      <p:grpSp>
        <p:nvGrpSpPr>
          <p:cNvPr id="94" name="Group 93"/>
          <p:cNvGrpSpPr/>
          <p:nvPr/>
        </p:nvGrpSpPr>
        <p:grpSpPr>
          <a:xfrm>
            <a:off x="4277733" y="4020782"/>
            <a:ext cx="1900736" cy="533401"/>
            <a:chOff x="9620946" y="5630862"/>
            <a:chExt cx="2540895" cy="533401"/>
          </a:xfrm>
        </p:grpSpPr>
        <p:grpSp>
          <p:nvGrpSpPr>
            <p:cNvPr id="168" name="Group 167"/>
            <p:cNvGrpSpPr/>
            <p:nvPr/>
          </p:nvGrpSpPr>
          <p:grpSpPr>
            <a:xfrm>
              <a:off x="9620946" y="5630862"/>
              <a:ext cx="2540895" cy="533401"/>
              <a:chOff x="503237" y="3802062"/>
              <a:chExt cx="2540895" cy="533401"/>
            </a:xfrm>
          </p:grpSpPr>
          <p:sp>
            <p:nvSpPr>
              <p:cNvPr id="170"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Parallelogram 170"/>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9" name="Rectangle 168"/>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Similar Face Searching</a:t>
              </a:r>
            </a:p>
          </p:txBody>
        </p:sp>
      </p:grpSp>
      <p:grpSp>
        <p:nvGrpSpPr>
          <p:cNvPr id="95" name="Group 94"/>
          <p:cNvGrpSpPr/>
          <p:nvPr/>
        </p:nvGrpSpPr>
        <p:grpSpPr>
          <a:xfrm>
            <a:off x="4277733" y="2802026"/>
            <a:ext cx="1900736" cy="533401"/>
            <a:chOff x="9620946" y="3192462"/>
            <a:chExt cx="2540895" cy="533401"/>
          </a:xfrm>
        </p:grpSpPr>
        <p:grpSp>
          <p:nvGrpSpPr>
            <p:cNvPr id="164" name="Group 163"/>
            <p:cNvGrpSpPr/>
            <p:nvPr/>
          </p:nvGrpSpPr>
          <p:grpSpPr>
            <a:xfrm>
              <a:off x="9620946" y="3192462"/>
              <a:ext cx="2540895" cy="533401"/>
              <a:chOff x="503237" y="3192462"/>
              <a:chExt cx="2540895" cy="533401"/>
            </a:xfrm>
          </p:grpSpPr>
          <p:sp>
            <p:nvSpPr>
              <p:cNvPr id="16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Parallelogram 16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5" name="Rectangle 164"/>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a:t>
              </a:r>
            </a:p>
            <a:p>
              <a:pPr defTabSz="914400">
                <a:defRPr/>
              </a:pPr>
              <a:r>
                <a:rPr lang="en-US" sz="1400" kern="0" dirty="0">
                  <a:gradFill>
                    <a:gsLst>
                      <a:gs pos="0">
                        <a:srgbClr val="404040"/>
                      </a:gs>
                      <a:gs pos="100000">
                        <a:srgbClr val="404040"/>
                      </a:gs>
                    </a:gsLst>
                    <a:lin ang="5400000" scaled="0"/>
                  </a:gradFill>
                </a:rPr>
                <a:t>Detection</a:t>
              </a:r>
            </a:p>
          </p:txBody>
        </p:sp>
      </p:grpSp>
      <p:grpSp>
        <p:nvGrpSpPr>
          <p:cNvPr id="96" name="Group 95"/>
          <p:cNvGrpSpPr/>
          <p:nvPr/>
        </p:nvGrpSpPr>
        <p:grpSpPr>
          <a:xfrm>
            <a:off x="2296535" y="2798168"/>
            <a:ext cx="1900736" cy="533401"/>
            <a:chOff x="6746814" y="3192462"/>
            <a:chExt cx="2540895" cy="533401"/>
          </a:xfrm>
        </p:grpSpPr>
        <p:grpSp>
          <p:nvGrpSpPr>
            <p:cNvPr id="160" name="Group 159"/>
            <p:cNvGrpSpPr/>
            <p:nvPr/>
          </p:nvGrpSpPr>
          <p:grpSpPr>
            <a:xfrm>
              <a:off x="6746814" y="3192462"/>
              <a:ext cx="2540895" cy="533401"/>
              <a:chOff x="503237" y="3192462"/>
              <a:chExt cx="2540895" cy="533401"/>
            </a:xfrm>
          </p:grpSpPr>
          <p:sp>
            <p:nvSpPr>
              <p:cNvPr id="16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Parallelogram 16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1" name="Rectangle 160"/>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Analyze </a:t>
              </a:r>
            </a:p>
            <a:p>
              <a:pPr defTabSz="914400">
                <a:defRPr/>
              </a:pPr>
              <a:r>
                <a:rPr lang="en-US" sz="1400" kern="0" dirty="0">
                  <a:gradFill>
                    <a:gsLst>
                      <a:gs pos="0">
                        <a:srgbClr val="404040"/>
                      </a:gs>
                      <a:gs pos="100000">
                        <a:srgbClr val="404040"/>
                      </a:gs>
                    </a:gsLst>
                    <a:lin ang="5400000" scaled="0"/>
                  </a:gradFill>
                </a:rPr>
                <a:t>Image</a:t>
              </a:r>
            </a:p>
          </p:txBody>
        </p:sp>
      </p:grpSp>
      <p:grpSp>
        <p:nvGrpSpPr>
          <p:cNvPr id="97" name="Group 96"/>
          <p:cNvGrpSpPr/>
          <p:nvPr/>
        </p:nvGrpSpPr>
        <p:grpSpPr>
          <a:xfrm>
            <a:off x="2296535" y="4017368"/>
            <a:ext cx="1885895" cy="533401"/>
            <a:chOff x="6746814" y="3802062"/>
            <a:chExt cx="2540895" cy="533401"/>
          </a:xfrm>
        </p:grpSpPr>
        <p:grpSp>
          <p:nvGrpSpPr>
            <p:cNvPr id="156" name="Group 155"/>
            <p:cNvGrpSpPr/>
            <p:nvPr/>
          </p:nvGrpSpPr>
          <p:grpSpPr>
            <a:xfrm>
              <a:off x="6746814" y="3802062"/>
              <a:ext cx="2540895" cy="533401"/>
              <a:chOff x="503237" y="3192462"/>
              <a:chExt cx="2540895" cy="533401"/>
            </a:xfrm>
          </p:grpSpPr>
          <p:sp>
            <p:nvSpPr>
              <p:cNvPr id="15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Parallelogram 15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57" name="Rectangle 156"/>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OCR</a:t>
              </a:r>
            </a:p>
          </p:txBody>
        </p:sp>
      </p:grpSp>
      <p:sp>
        <p:nvSpPr>
          <p:cNvPr id="98" name="Rectangle 97"/>
          <p:cNvSpPr/>
          <p:nvPr/>
        </p:nvSpPr>
        <p:spPr>
          <a:xfrm>
            <a:off x="2296534" y="1222032"/>
            <a:ext cx="7843408" cy="650695"/>
          </a:xfrm>
          <a:prstGeom prst="rect">
            <a:avLst/>
          </a:prstGeom>
          <a:solidFill>
            <a:srgbClr val="0070C0"/>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00">
              <a:defRPr/>
            </a:pPr>
            <a:r>
              <a:rPr lang="en-US" sz="2800" kern="0" dirty="0">
                <a:gradFill>
                  <a:gsLst>
                    <a:gs pos="0">
                      <a:srgbClr val="FFFFFF"/>
                    </a:gs>
                    <a:gs pos="100000">
                      <a:srgbClr val="FFFFFF"/>
                    </a:gs>
                  </a:gsLst>
                  <a:lin ang="5400000" scaled="0"/>
                </a:gradFill>
              </a:rPr>
              <a:t>VISION APIs</a:t>
            </a:r>
          </a:p>
        </p:txBody>
      </p:sp>
      <p:sp>
        <p:nvSpPr>
          <p:cNvPr id="99" name="Rectangle 98"/>
          <p:cNvSpPr/>
          <p:nvPr/>
        </p:nvSpPr>
        <p:spPr>
          <a:xfrm>
            <a:off x="2296534"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Vision</a:t>
            </a:r>
          </a:p>
        </p:txBody>
      </p:sp>
      <p:sp>
        <p:nvSpPr>
          <p:cNvPr id="100" name="Rectangle 99"/>
          <p:cNvSpPr/>
          <p:nvPr/>
        </p:nvSpPr>
        <p:spPr>
          <a:xfrm>
            <a:off x="4277732"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Face</a:t>
            </a:r>
          </a:p>
        </p:txBody>
      </p:sp>
      <p:sp>
        <p:nvSpPr>
          <p:cNvPr id="101" name="Rectangle 100"/>
          <p:cNvSpPr/>
          <p:nvPr/>
        </p:nvSpPr>
        <p:spPr>
          <a:xfrm>
            <a:off x="6258930"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Emotion </a:t>
            </a:r>
          </a:p>
        </p:txBody>
      </p:sp>
      <p:grpSp>
        <p:nvGrpSpPr>
          <p:cNvPr id="102" name="Group 101"/>
          <p:cNvGrpSpPr/>
          <p:nvPr/>
        </p:nvGrpSpPr>
        <p:grpSpPr>
          <a:xfrm>
            <a:off x="4277732" y="4629938"/>
            <a:ext cx="1900736" cy="533401"/>
            <a:chOff x="9620946" y="5630862"/>
            <a:chExt cx="2540895" cy="533401"/>
          </a:xfrm>
        </p:grpSpPr>
        <p:grpSp>
          <p:nvGrpSpPr>
            <p:cNvPr id="152" name="Group 151"/>
            <p:cNvGrpSpPr/>
            <p:nvPr/>
          </p:nvGrpSpPr>
          <p:grpSpPr>
            <a:xfrm>
              <a:off x="9620946" y="5630862"/>
              <a:ext cx="2540895" cy="533401"/>
              <a:chOff x="503237" y="3802062"/>
              <a:chExt cx="2540895" cy="533401"/>
            </a:xfrm>
          </p:grpSpPr>
          <p:sp>
            <p:nvSpPr>
              <p:cNvPr id="15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5" name="Parallelogram 15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53" name="Rectangle 152"/>
            <p:cNvSpPr/>
            <p:nvPr/>
          </p:nvSpPr>
          <p:spPr>
            <a:xfrm>
              <a:off x="10077800" y="5707062"/>
              <a:ext cx="1923477"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a:t>
              </a:r>
            </a:p>
            <a:p>
              <a:pPr defTabSz="914400">
                <a:defRPr/>
              </a:pPr>
              <a:r>
                <a:rPr lang="en-US" sz="1400" kern="0" dirty="0">
                  <a:gradFill>
                    <a:gsLst>
                      <a:gs pos="0">
                        <a:srgbClr val="404040"/>
                      </a:gs>
                      <a:gs pos="100000">
                        <a:srgbClr val="404040"/>
                      </a:gs>
                    </a:gsLst>
                    <a:lin ang="5400000" scaled="0"/>
                  </a:gradFill>
                </a:rPr>
                <a:t>Grouping</a:t>
              </a:r>
            </a:p>
          </p:txBody>
        </p:sp>
      </p:grpSp>
      <p:grpSp>
        <p:nvGrpSpPr>
          <p:cNvPr id="103" name="Group 102"/>
          <p:cNvGrpSpPr/>
          <p:nvPr/>
        </p:nvGrpSpPr>
        <p:grpSpPr>
          <a:xfrm>
            <a:off x="6258931" y="2723828"/>
            <a:ext cx="2045538" cy="691360"/>
            <a:chOff x="4237036" y="3756437"/>
            <a:chExt cx="2045538" cy="691360"/>
          </a:xfrm>
        </p:grpSpPr>
        <p:grpSp>
          <p:nvGrpSpPr>
            <p:cNvPr id="146" name="Group 145"/>
            <p:cNvGrpSpPr/>
            <p:nvPr/>
          </p:nvGrpSpPr>
          <p:grpSpPr>
            <a:xfrm>
              <a:off x="4237036" y="3756437"/>
              <a:ext cx="1900736" cy="691360"/>
              <a:chOff x="641124" y="3117309"/>
              <a:chExt cx="2540895" cy="691360"/>
            </a:xfrm>
          </p:grpSpPr>
          <p:grpSp>
            <p:nvGrpSpPr>
              <p:cNvPr id="148" name="Group 147"/>
              <p:cNvGrpSpPr/>
              <p:nvPr/>
            </p:nvGrpSpPr>
            <p:grpSpPr>
              <a:xfrm>
                <a:off x="641124" y="3192462"/>
                <a:ext cx="2540895" cy="533401"/>
                <a:chOff x="503237" y="3192462"/>
                <a:chExt cx="2540895" cy="533401"/>
              </a:xfrm>
            </p:grpSpPr>
            <p:sp>
              <p:nvSpPr>
                <p:cNvPr id="15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1" name="Parallelogram 15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49" name="Rectangle 14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endParaRPr lang="en-US" sz="1400" kern="0" dirty="0">
                  <a:gradFill>
                    <a:gsLst>
                      <a:gs pos="0">
                        <a:srgbClr val="404040"/>
                      </a:gs>
                      <a:gs pos="100000">
                        <a:srgbClr val="404040"/>
                      </a:gs>
                    </a:gsLst>
                    <a:lin ang="5400000" scaled="0"/>
                  </a:gradFill>
                </a:endParaRPr>
              </a:p>
            </p:txBody>
          </p:sp>
        </p:grpSp>
        <p:sp>
          <p:nvSpPr>
            <p:cNvPr id="147" name="Rectangle 146"/>
            <p:cNvSpPr/>
            <p:nvPr/>
          </p:nvSpPr>
          <p:spPr>
            <a:xfrm>
              <a:off x="4485613" y="3903874"/>
              <a:ext cx="1796961" cy="36998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Emotions - Images</a:t>
              </a:r>
            </a:p>
          </p:txBody>
        </p:sp>
      </p:grpSp>
      <p:grpSp>
        <p:nvGrpSpPr>
          <p:cNvPr id="104" name="Group 103"/>
          <p:cNvGrpSpPr/>
          <p:nvPr/>
        </p:nvGrpSpPr>
        <p:grpSpPr>
          <a:xfrm>
            <a:off x="4277732" y="5239093"/>
            <a:ext cx="1900736" cy="533401"/>
            <a:chOff x="9620946" y="5630862"/>
            <a:chExt cx="2540895" cy="533401"/>
          </a:xfrm>
        </p:grpSpPr>
        <p:grpSp>
          <p:nvGrpSpPr>
            <p:cNvPr id="142" name="Group 141"/>
            <p:cNvGrpSpPr/>
            <p:nvPr/>
          </p:nvGrpSpPr>
          <p:grpSpPr>
            <a:xfrm>
              <a:off x="9620946" y="5630862"/>
              <a:ext cx="2540895" cy="533401"/>
              <a:chOff x="503237" y="3802062"/>
              <a:chExt cx="2540895" cy="533401"/>
            </a:xfrm>
          </p:grpSpPr>
          <p:sp>
            <p:nvSpPr>
              <p:cNvPr id="14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Parallelogram 14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43" name="Rectangle 142"/>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Identification</a:t>
              </a:r>
            </a:p>
          </p:txBody>
        </p:sp>
      </p:grpSp>
      <p:sp>
        <p:nvSpPr>
          <p:cNvPr id="105" name="Rectangle 104"/>
          <p:cNvSpPr/>
          <p:nvPr/>
        </p:nvSpPr>
        <p:spPr>
          <a:xfrm>
            <a:off x="8239206"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Video</a:t>
            </a:r>
          </a:p>
        </p:txBody>
      </p:sp>
      <p:grpSp>
        <p:nvGrpSpPr>
          <p:cNvPr id="106" name="Group 105"/>
          <p:cNvGrpSpPr/>
          <p:nvPr/>
        </p:nvGrpSpPr>
        <p:grpSpPr>
          <a:xfrm>
            <a:off x="8239206" y="3415188"/>
            <a:ext cx="1900735" cy="533401"/>
            <a:chOff x="9620946" y="5021262"/>
            <a:chExt cx="2540895" cy="533401"/>
          </a:xfrm>
        </p:grpSpPr>
        <p:grpSp>
          <p:nvGrpSpPr>
            <p:cNvPr id="138" name="Group 137"/>
            <p:cNvGrpSpPr/>
            <p:nvPr/>
          </p:nvGrpSpPr>
          <p:grpSpPr>
            <a:xfrm>
              <a:off x="9620946" y="5021262"/>
              <a:ext cx="2540895" cy="533401"/>
              <a:chOff x="503237" y="3802062"/>
              <a:chExt cx="2540895" cy="533401"/>
            </a:xfrm>
          </p:grpSpPr>
          <p:sp>
            <p:nvSpPr>
              <p:cNvPr id="140"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1" name="Parallelogram 140"/>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9" name="Rectangle 138"/>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Detection and Tracking</a:t>
              </a:r>
            </a:p>
          </p:txBody>
        </p:sp>
      </p:grpSp>
      <p:grpSp>
        <p:nvGrpSpPr>
          <p:cNvPr id="107" name="Group 106"/>
          <p:cNvGrpSpPr/>
          <p:nvPr/>
        </p:nvGrpSpPr>
        <p:grpSpPr>
          <a:xfrm>
            <a:off x="8239206" y="4024788"/>
            <a:ext cx="1900736" cy="533401"/>
            <a:chOff x="9620946" y="5630862"/>
            <a:chExt cx="2540895" cy="533401"/>
          </a:xfrm>
        </p:grpSpPr>
        <p:grpSp>
          <p:nvGrpSpPr>
            <p:cNvPr id="134" name="Group 133"/>
            <p:cNvGrpSpPr/>
            <p:nvPr/>
          </p:nvGrpSpPr>
          <p:grpSpPr>
            <a:xfrm>
              <a:off x="9620946" y="5630862"/>
              <a:ext cx="2540895" cy="533401"/>
              <a:chOff x="503237" y="3802062"/>
              <a:chExt cx="2540895" cy="533401"/>
            </a:xfrm>
          </p:grpSpPr>
          <p:sp>
            <p:nvSpPr>
              <p:cNvPr id="136"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Parallelogram 136"/>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5" name="Rectangle 134"/>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Motion Detection</a:t>
              </a:r>
            </a:p>
          </p:txBody>
        </p:sp>
      </p:grpSp>
      <p:grpSp>
        <p:nvGrpSpPr>
          <p:cNvPr id="108" name="Group 107"/>
          <p:cNvGrpSpPr/>
          <p:nvPr/>
        </p:nvGrpSpPr>
        <p:grpSpPr>
          <a:xfrm>
            <a:off x="8239206" y="2806032"/>
            <a:ext cx="1900736" cy="533401"/>
            <a:chOff x="9620946" y="3192462"/>
            <a:chExt cx="2540895" cy="533401"/>
          </a:xfrm>
        </p:grpSpPr>
        <p:grpSp>
          <p:nvGrpSpPr>
            <p:cNvPr id="130" name="Group 129"/>
            <p:cNvGrpSpPr/>
            <p:nvPr/>
          </p:nvGrpSpPr>
          <p:grpSpPr>
            <a:xfrm>
              <a:off x="9620946" y="3192462"/>
              <a:ext cx="2540895" cy="533401"/>
              <a:chOff x="503237" y="3192462"/>
              <a:chExt cx="2540895" cy="533401"/>
            </a:xfrm>
          </p:grpSpPr>
          <p:sp>
            <p:nvSpPr>
              <p:cNvPr id="13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Parallelogram 13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1" name="Rectangle 130"/>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Stabilization</a:t>
              </a:r>
            </a:p>
          </p:txBody>
        </p:sp>
      </p:grpSp>
      <p:grpSp>
        <p:nvGrpSpPr>
          <p:cNvPr id="109" name="Group 108"/>
          <p:cNvGrpSpPr/>
          <p:nvPr/>
        </p:nvGrpSpPr>
        <p:grpSpPr>
          <a:xfrm>
            <a:off x="8239205" y="4633944"/>
            <a:ext cx="1900736" cy="533401"/>
            <a:chOff x="9620946" y="5630862"/>
            <a:chExt cx="2540895" cy="533401"/>
          </a:xfrm>
        </p:grpSpPr>
        <p:grpSp>
          <p:nvGrpSpPr>
            <p:cNvPr id="126" name="Group 125"/>
            <p:cNvGrpSpPr/>
            <p:nvPr/>
          </p:nvGrpSpPr>
          <p:grpSpPr>
            <a:xfrm>
              <a:off x="9620946" y="5630862"/>
              <a:ext cx="2540895" cy="533401"/>
              <a:chOff x="503237" y="3802062"/>
              <a:chExt cx="2540895" cy="533401"/>
            </a:xfrm>
          </p:grpSpPr>
          <p:sp>
            <p:nvSpPr>
              <p:cNvPr id="128"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Parallelogram 128"/>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27" name="Rectangle 126"/>
            <p:cNvSpPr/>
            <p:nvPr/>
          </p:nvSpPr>
          <p:spPr>
            <a:xfrm>
              <a:off x="10077800" y="5707062"/>
              <a:ext cx="1923477"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Video Thumbnail</a:t>
              </a:r>
            </a:p>
          </p:txBody>
        </p:sp>
      </p:grpSp>
      <p:grpSp>
        <p:nvGrpSpPr>
          <p:cNvPr id="111" name="Group 110"/>
          <p:cNvGrpSpPr/>
          <p:nvPr/>
        </p:nvGrpSpPr>
        <p:grpSpPr>
          <a:xfrm>
            <a:off x="2311375" y="4641616"/>
            <a:ext cx="1885895" cy="533401"/>
            <a:chOff x="6746814" y="3802062"/>
            <a:chExt cx="2540895" cy="533401"/>
          </a:xfrm>
        </p:grpSpPr>
        <p:grpSp>
          <p:nvGrpSpPr>
            <p:cNvPr id="122" name="Group 121"/>
            <p:cNvGrpSpPr/>
            <p:nvPr/>
          </p:nvGrpSpPr>
          <p:grpSpPr>
            <a:xfrm>
              <a:off x="6746814" y="3802062"/>
              <a:ext cx="2540895" cy="533401"/>
              <a:chOff x="503237" y="3192462"/>
              <a:chExt cx="2540895" cy="533401"/>
            </a:xfrm>
          </p:grpSpPr>
          <p:sp>
            <p:nvSpPr>
              <p:cNvPr id="124"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Parallelogram 124"/>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23" name="Rectangle 122"/>
            <p:cNvSpPr/>
            <p:nvPr/>
          </p:nvSpPr>
          <p:spPr>
            <a:xfrm>
              <a:off x="7192782" y="3866584"/>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Generate Thumbnail</a:t>
              </a:r>
            </a:p>
          </p:txBody>
        </p:sp>
      </p:grpSp>
      <p:grpSp>
        <p:nvGrpSpPr>
          <p:cNvPr id="115" name="Group 114"/>
          <p:cNvGrpSpPr/>
          <p:nvPr/>
        </p:nvGrpSpPr>
        <p:grpSpPr>
          <a:xfrm>
            <a:off x="6258930" y="3328788"/>
            <a:ext cx="1980816" cy="691360"/>
            <a:chOff x="4237036" y="3756437"/>
            <a:chExt cx="1980816" cy="691360"/>
          </a:xfrm>
        </p:grpSpPr>
        <p:grpSp>
          <p:nvGrpSpPr>
            <p:cNvPr id="116" name="Group 115"/>
            <p:cNvGrpSpPr/>
            <p:nvPr/>
          </p:nvGrpSpPr>
          <p:grpSpPr>
            <a:xfrm>
              <a:off x="4237036" y="3756437"/>
              <a:ext cx="1900736" cy="691360"/>
              <a:chOff x="641124" y="3117309"/>
              <a:chExt cx="2540895" cy="691360"/>
            </a:xfrm>
          </p:grpSpPr>
          <p:grpSp>
            <p:nvGrpSpPr>
              <p:cNvPr id="118" name="Group 117"/>
              <p:cNvGrpSpPr/>
              <p:nvPr/>
            </p:nvGrpSpPr>
            <p:grpSpPr>
              <a:xfrm>
                <a:off x="641124" y="3192462"/>
                <a:ext cx="2540895" cy="533401"/>
                <a:chOff x="503237" y="3192462"/>
                <a:chExt cx="2540895" cy="533401"/>
              </a:xfrm>
            </p:grpSpPr>
            <p:sp>
              <p:nvSpPr>
                <p:cNvPr id="12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 name="Parallelogram 12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19" name="Rectangle 11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endParaRPr lang="en-US" sz="1400" kern="0" dirty="0">
                  <a:gradFill>
                    <a:gsLst>
                      <a:gs pos="0">
                        <a:srgbClr val="404040"/>
                      </a:gs>
                      <a:gs pos="100000">
                        <a:srgbClr val="404040"/>
                      </a:gs>
                    </a:gsLst>
                    <a:lin ang="5400000" scaled="0"/>
                  </a:gradFill>
                </a:endParaRPr>
              </a:p>
            </p:txBody>
          </p:sp>
        </p:grpSp>
        <p:sp>
          <p:nvSpPr>
            <p:cNvPr id="117" name="Rectangle 116"/>
            <p:cNvSpPr/>
            <p:nvPr/>
          </p:nvSpPr>
          <p:spPr>
            <a:xfrm>
              <a:off x="4494825" y="3904181"/>
              <a:ext cx="1723027" cy="38587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Emotions - Video</a:t>
              </a:r>
            </a:p>
          </p:txBody>
        </p:sp>
      </p:grpSp>
      <p:grpSp>
        <p:nvGrpSpPr>
          <p:cNvPr id="2" name="Group 1"/>
          <p:cNvGrpSpPr/>
          <p:nvPr/>
        </p:nvGrpSpPr>
        <p:grpSpPr>
          <a:xfrm>
            <a:off x="7348760" y="2107998"/>
            <a:ext cx="676464" cy="368689"/>
            <a:chOff x="8896527" y="1408551"/>
            <a:chExt cx="676464" cy="368689"/>
          </a:xfrm>
        </p:grpSpPr>
        <p:sp>
          <p:nvSpPr>
            <p:cNvPr id="180" name="Freeform 22"/>
            <p:cNvSpPr>
              <a:spLocks noChangeAspect="1"/>
            </p:cNvSpPr>
            <p:nvPr/>
          </p:nvSpPr>
          <p:spPr bwMode="auto">
            <a:xfrm>
              <a:off x="8896527" y="1431867"/>
              <a:ext cx="674510" cy="312795"/>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3" name="Picture 112"/>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8896527" y="1408551"/>
              <a:ext cx="676464" cy="368689"/>
            </a:xfrm>
            <a:prstGeom prst="rect">
              <a:avLst/>
            </a:prstGeom>
          </p:spPr>
        </p:pic>
      </p:grpSp>
      <p:grpSp>
        <p:nvGrpSpPr>
          <p:cNvPr id="3" name="Group 2"/>
          <p:cNvGrpSpPr/>
          <p:nvPr/>
        </p:nvGrpSpPr>
        <p:grpSpPr>
          <a:xfrm>
            <a:off x="9255192" y="2125705"/>
            <a:ext cx="676464" cy="368689"/>
            <a:chOff x="8880646" y="1318732"/>
            <a:chExt cx="676464" cy="368689"/>
          </a:xfrm>
        </p:grpSpPr>
        <p:sp>
          <p:nvSpPr>
            <p:cNvPr id="182" name="Freeform 22"/>
            <p:cNvSpPr>
              <a:spLocks noChangeAspect="1"/>
            </p:cNvSpPr>
            <p:nvPr/>
          </p:nvSpPr>
          <p:spPr bwMode="auto">
            <a:xfrm>
              <a:off x="8882600" y="1347247"/>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4" name="Picture 113"/>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880646" y="1318732"/>
              <a:ext cx="676464" cy="368689"/>
            </a:xfrm>
            <a:prstGeom prst="rect">
              <a:avLst/>
            </a:prstGeom>
          </p:spPr>
        </p:pic>
      </p:grpSp>
      <p:grpSp>
        <p:nvGrpSpPr>
          <p:cNvPr id="4" name="Group 3"/>
          <p:cNvGrpSpPr/>
          <p:nvPr/>
        </p:nvGrpSpPr>
        <p:grpSpPr>
          <a:xfrm>
            <a:off x="5189256" y="2090659"/>
            <a:ext cx="685988" cy="368689"/>
            <a:chOff x="8960559" y="1308809"/>
            <a:chExt cx="685988" cy="368689"/>
          </a:xfrm>
        </p:grpSpPr>
        <p:sp>
          <p:nvSpPr>
            <p:cNvPr id="185" name="Freeform 22"/>
            <p:cNvSpPr>
              <a:spLocks noChangeAspect="1"/>
            </p:cNvSpPr>
            <p:nvPr/>
          </p:nvSpPr>
          <p:spPr bwMode="auto">
            <a:xfrm>
              <a:off x="8972037" y="1354375"/>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2" name="Picture 111"/>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8960559" y="1308809"/>
              <a:ext cx="679669" cy="368689"/>
            </a:xfrm>
            <a:prstGeom prst="rect">
              <a:avLst/>
            </a:prstGeom>
          </p:spPr>
        </p:pic>
      </p:grpSp>
      <p:grpSp>
        <p:nvGrpSpPr>
          <p:cNvPr id="5" name="Group 4"/>
          <p:cNvGrpSpPr/>
          <p:nvPr/>
        </p:nvGrpSpPr>
        <p:grpSpPr>
          <a:xfrm>
            <a:off x="3246902" y="2129641"/>
            <a:ext cx="674510" cy="364753"/>
            <a:chOff x="7962513" y="1280933"/>
            <a:chExt cx="674510" cy="364753"/>
          </a:xfrm>
        </p:grpSpPr>
        <p:sp>
          <p:nvSpPr>
            <p:cNvPr id="183" name="Freeform 22"/>
            <p:cNvSpPr>
              <a:spLocks noChangeAspect="1"/>
            </p:cNvSpPr>
            <p:nvPr/>
          </p:nvSpPr>
          <p:spPr bwMode="auto">
            <a:xfrm>
              <a:off x="7962513" y="1317476"/>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0" name="Picture 109"/>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7962513" y="1280933"/>
              <a:ext cx="670356" cy="364753"/>
            </a:xfrm>
            <a:prstGeom prst="rect">
              <a:avLst/>
            </a:prstGeom>
          </p:spPr>
        </p:pic>
      </p:grpSp>
    </p:spTree>
    <p:extLst>
      <p:ext uri="{BB962C8B-B14F-4D97-AF65-F5344CB8AC3E}">
        <p14:creationId xmlns:p14="http://schemas.microsoft.com/office/powerpoint/2010/main" val="353130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Cognitive Services</a:t>
            </a:r>
          </a:p>
        </p:txBody>
      </p:sp>
      <p:sp>
        <p:nvSpPr>
          <p:cNvPr id="382" name="Rectangle 381"/>
          <p:cNvSpPr/>
          <p:nvPr/>
        </p:nvSpPr>
        <p:spPr>
          <a:xfrm>
            <a:off x="17605" y="1495911"/>
            <a:ext cx="11889564" cy="4653357"/>
          </a:xfrm>
          <a:prstGeom prst="rect">
            <a:avLst/>
          </a:prstGeom>
          <a:noFill/>
          <a:ln w="10795" cap="flat" cmpd="sng" algn="ctr">
            <a:solidFill>
              <a:srgbClr val="F8F8F8">
                <a:lumMod val="40000"/>
                <a:lumOff val="60000"/>
              </a:srgbClr>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92" name="Group 91"/>
          <p:cNvGrpSpPr/>
          <p:nvPr/>
        </p:nvGrpSpPr>
        <p:grpSpPr>
          <a:xfrm>
            <a:off x="2296535" y="3407768"/>
            <a:ext cx="1885896" cy="533401"/>
            <a:chOff x="6746814" y="4411662"/>
            <a:chExt cx="2540895" cy="533401"/>
          </a:xfrm>
        </p:grpSpPr>
        <p:grpSp>
          <p:nvGrpSpPr>
            <p:cNvPr id="176" name="Group 175"/>
            <p:cNvGrpSpPr/>
            <p:nvPr/>
          </p:nvGrpSpPr>
          <p:grpSpPr>
            <a:xfrm>
              <a:off x="6746814" y="4411662"/>
              <a:ext cx="2540895" cy="533401"/>
              <a:chOff x="503237" y="3192462"/>
              <a:chExt cx="2540895" cy="533401"/>
            </a:xfrm>
          </p:grpSpPr>
          <p:sp>
            <p:nvSpPr>
              <p:cNvPr id="17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9" name="Parallelogram 17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77" name="Rectangle 176"/>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Celebrities</a:t>
              </a:r>
            </a:p>
          </p:txBody>
        </p:sp>
      </p:grpSp>
      <p:grpSp>
        <p:nvGrpSpPr>
          <p:cNvPr id="93" name="Group 92"/>
          <p:cNvGrpSpPr/>
          <p:nvPr/>
        </p:nvGrpSpPr>
        <p:grpSpPr>
          <a:xfrm>
            <a:off x="4277733" y="3411182"/>
            <a:ext cx="1900735" cy="533401"/>
            <a:chOff x="9620946" y="5021262"/>
            <a:chExt cx="2540895" cy="533401"/>
          </a:xfrm>
        </p:grpSpPr>
        <p:grpSp>
          <p:nvGrpSpPr>
            <p:cNvPr id="172" name="Group 171"/>
            <p:cNvGrpSpPr/>
            <p:nvPr/>
          </p:nvGrpSpPr>
          <p:grpSpPr>
            <a:xfrm>
              <a:off x="9620946" y="5021262"/>
              <a:ext cx="2540895" cy="533401"/>
              <a:chOff x="503237" y="3802062"/>
              <a:chExt cx="2540895" cy="533401"/>
            </a:xfrm>
          </p:grpSpPr>
          <p:sp>
            <p:nvSpPr>
              <p:cNvPr id="17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Parallelogram 17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73" name="Rectangle 172"/>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Verification</a:t>
              </a:r>
            </a:p>
          </p:txBody>
        </p:sp>
      </p:grpSp>
      <p:grpSp>
        <p:nvGrpSpPr>
          <p:cNvPr id="94" name="Group 93"/>
          <p:cNvGrpSpPr/>
          <p:nvPr/>
        </p:nvGrpSpPr>
        <p:grpSpPr>
          <a:xfrm>
            <a:off x="4277733" y="4020782"/>
            <a:ext cx="1900736" cy="533401"/>
            <a:chOff x="9620946" y="5630862"/>
            <a:chExt cx="2540895" cy="533401"/>
          </a:xfrm>
        </p:grpSpPr>
        <p:grpSp>
          <p:nvGrpSpPr>
            <p:cNvPr id="168" name="Group 167"/>
            <p:cNvGrpSpPr/>
            <p:nvPr/>
          </p:nvGrpSpPr>
          <p:grpSpPr>
            <a:xfrm>
              <a:off x="9620946" y="5630862"/>
              <a:ext cx="2540895" cy="533401"/>
              <a:chOff x="503237" y="3802062"/>
              <a:chExt cx="2540895" cy="533401"/>
            </a:xfrm>
          </p:grpSpPr>
          <p:sp>
            <p:nvSpPr>
              <p:cNvPr id="170"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Parallelogram 170"/>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9" name="Rectangle 168"/>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Similar Face Searching</a:t>
              </a:r>
            </a:p>
          </p:txBody>
        </p:sp>
      </p:grpSp>
      <p:grpSp>
        <p:nvGrpSpPr>
          <p:cNvPr id="95" name="Group 94"/>
          <p:cNvGrpSpPr/>
          <p:nvPr/>
        </p:nvGrpSpPr>
        <p:grpSpPr>
          <a:xfrm>
            <a:off x="4277733" y="2802026"/>
            <a:ext cx="1900736" cy="533401"/>
            <a:chOff x="9620946" y="3192462"/>
            <a:chExt cx="2540895" cy="533401"/>
          </a:xfrm>
        </p:grpSpPr>
        <p:grpSp>
          <p:nvGrpSpPr>
            <p:cNvPr id="164" name="Group 163"/>
            <p:cNvGrpSpPr/>
            <p:nvPr/>
          </p:nvGrpSpPr>
          <p:grpSpPr>
            <a:xfrm>
              <a:off x="9620946" y="3192462"/>
              <a:ext cx="2540895" cy="533401"/>
              <a:chOff x="503237" y="3192462"/>
              <a:chExt cx="2540895" cy="533401"/>
            </a:xfrm>
          </p:grpSpPr>
          <p:sp>
            <p:nvSpPr>
              <p:cNvPr id="16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Parallelogram 166"/>
              <p:cNvSpPr/>
              <p:nvPr/>
            </p:nvSpPr>
            <p:spPr bwMode="auto">
              <a:xfrm>
                <a:off x="503237" y="3192463"/>
                <a:ext cx="427037" cy="533400"/>
              </a:xfrm>
              <a:prstGeom prst="parallelogram">
                <a:avLst>
                  <a:gd name="adj" fmla="val 55592"/>
                </a:avLst>
              </a:prstGeom>
              <a:solidFill>
                <a:schemeClr val="accent1">
                  <a:lumMod val="75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5" name="Rectangle 164"/>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solidFill>
                    <a:schemeClr val="bg1"/>
                  </a:solidFill>
                </a:rPr>
                <a:t>Face </a:t>
              </a:r>
            </a:p>
            <a:p>
              <a:pPr defTabSz="914400">
                <a:defRPr/>
              </a:pPr>
              <a:r>
                <a:rPr lang="en-US" sz="1400" kern="0" dirty="0">
                  <a:solidFill>
                    <a:schemeClr val="bg1"/>
                  </a:solidFill>
                </a:rPr>
                <a:t>Detection</a:t>
              </a:r>
            </a:p>
          </p:txBody>
        </p:sp>
      </p:grpSp>
      <p:grpSp>
        <p:nvGrpSpPr>
          <p:cNvPr id="96" name="Group 95"/>
          <p:cNvGrpSpPr/>
          <p:nvPr/>
        </p:nvGrpSpPr>
        <p:grpSpPr>
          <a:xfrm>
            <a:off x="2296535" y="2798168"/>
            <a:ext cx="1900736" cy="533401"/>
            <a:chOff x="6746814" y="3192462"/>
            <a:chExt cx="2540895" cy="533401"/>
          </a:xfrm>
        </p:grpSpPr>
        <p:grpSp>
          <p:nvGrpSpPr>
            <p:cNvPr id="160" name="Group 159"/>
            <p:cNvGrpSpPr/>
            <p:nvPr/>
          </p:nvGrpSpPr>
          <p:grpSpPr>
            <a:xfrm>
              <a:off x="6746814" y="3192462"/>
              <a:ext cx="2540895" cy="533401"/>
              <a:chOff x="503237" y="3192462"/>
              <a:chExt cx="2540895" cy="533401"/>
            </a:xfrm>
          </p:grpSpPr>
          <p:sp>
            <p:nvSpPr>
              <p:cNvPr id="16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Parallelogram 16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1" name="Rectangle 160"/>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Analyze </a:t>
              </a:r>
            </a:p>
            <a:p>
              <a:pPr defTabSz="914400">
                <a:defRPr/>
              </a:pPr>
              <a:r>
                <a:rPr lang="en-US" sz="1400" kern="0" dirty="0">
                  <a:gradFill>
                    <a:gsLst>
                      <a:gs pos="0">
                        <a:srgbClr val="404040"/>
                      </a:gs>
                      <a:gs pos="100000">
                        <a:srgbClr val="404040"/>
                      </a:gs>
                    </a:gsLst>
                    <a:lin ang="5400000" scaled="0"/>
                  </a:gradFill>
                </a:rPr>
                <a:t>Image</a:t>
              </a:r>
            </a:p>
          </p:txBody>
        </p:sp>
      </p:grpSp>
      <p:grpSp>
        <p:nvGrpSpPr>
          <p:cNvPr id="97" name="Group 96"/>
          <p:cNvGrpSpPr/>
          <p:nvPr/>
        </p:nvGrpSpPr>
        <p:grpSpPr>
          <a:xfrm>
            <a:off x="2296535" y="4017368"/>
            <a:ext cx="1885895" cy="533401"/>
            <a:chOff x="6746814" y="3802062"/>
            <a:chExt cx="2540895" cy="533401"/>
          </a:xfrm>
        </p:grpSpPr>
        <p:grpSp>
          <p:nvGrpSpPr>
            <p:cNvPr id="156" name="Group 155"/>
            <p:cNvGrpSpPr/>
            <p:nvPr/>
          </p:nvGrpSpPr>
          <p:grpSpPr>
            <a:xfrm>
              <a:off x="6746814" y="3802062"/>
              <a:ext cx="2540895" cy="533401"/>
              <a:chOff x="503237" y="3192462"/>
              <a:chExt cx="2540895" cy="533401"/>
            </a:xfrm>
          </p:grpSpPr>
          <p:sp>
            <p:nvSpPr>
              <p:cNvPr id="15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Parallelogram 15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57" name="Rectangle 156"/>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OCR</a:t>
              </a:r>
            </a:p>
          </p:txBody>
        </p:sp>
      </p:grpSp>
      <p:sp>
        <p:nvSpPr>
          <p:cNvPr id="98" name="Rectangle 97"/>
          <p:cNvSpPr/>
          <p:nvPr/>
        </p:nvSpPr>
        <p:spPr>
          <a:xfrm>
            <a:off x="2296534" y="1222032"/>
            <a:ext cx="7843408" cy="650695"/>
          </a:xfrm>
          <a:prstGeom prst="rect">
            <a:avLst/>
          </a:prstGeom>
          <a:solidFill>
            <a:srgbClr val="0070C0"/>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00">
              <a:defRPr/>
            </a:pPr>
            <a:r>
              <a:rPr lang="en-US" sz="2800" kern="0" dirty="0">
                <a:gradFill>
                  <a:gsLst>
                    <a:gs pos="0">
                      <a:srgbClr val="FFFFFF"/>
                    </a:gs>
                    <a:gs pos="100000">
                      <a:srgbClr val="FFFFFF"/>
                    </a:gs>
                  </a:gsLst>
                  <a:lin ang="5400000" scaled="0"/>
                </a:gradFill>
              </a:rPr>
              <a:t>VISION APIs</a:t>
            </a:r>
          </a:p>
        </p:txBody>
      </p:sp>
      <p:sp>
        <p:nvSpPr>
          <p:cNvPr id="99" name="Rectangle 98"/>
          <p:cNvSpPr/>
          <p:nvPr/>
        </p:nvSpPr>
        <p:spPr>
          <a:xfrm>
            <a:off x="2296534"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Vision</a:t>
            </a:r>
          </a:p>
        </p:txBody>
      </p:sp>
      <p:sp>
        <p:nvSpPr>
          <p:cNvPr id="100" name="Rectangle 99"/>
          <p:cNvSpPr/>
          <p:nvPr/>
        </p:nvSpPr>
        <p:spPr>
          <a:xfrm>
            <a:off x="4277732"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Face</a:t>
            </a:r>
          </a:p>
        </p:txBody>
      </p:sp>
      <p:sp>
        <p:nvSpPr>
          <p:cNvPr id="101" name="Rectangle 100"/>
          <p:cNvSpPr/>
          <p:nvPr/>
        </p:nvSpPr>
        <p:spPr>
          <a:xfrm>
            <a:off x="6258930"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Emotion </a:t>
            </a:r>
          </a:p>
        </p:txBody>
      </p:sp>
      <p:grpSp>
        <p:nvGrpSpPr>
          <p:cNvPr id="102" name="Group 101"/>
          <p:cNvGrpSpPr/>
          <p:nvPr/>
        </p:nvGrpSpPr>
        <p:grpSpPr>
          <a:xfrm>
            <a:off x="4277732" y="4629938"/>
            <a:ext cx="1900736" cy="533401"/>
            <a:chOff x="9620946" y="5630862"/>
            <a:chExt cx="2540895" cy="533401"/>
          </a:xfrm>
        </p:grpSpPr>
        <p:grpSp>
          <p:nvGrpSpPr>
            <p:cNvPr id="152" name="Group 151"/>
            <p:cNvGrpSpPr/>
            <p:nvPr/>
          </p:nvGrpSpPr>
          <p:grpSpPr>
            <a:xfrm>
              <a:off x="9620946" y="5630862"/>
              <a:ext cx="2540895" cy="533401"/>
              <a:chOff x="503237" y="3802062"/>
              <a:chExt cx="2540895" cy="533401"/>
            </a:xfrm>
          </p:grpSpPr>
          <p:sp>
            <p:nvSpPr>
              <p:cNvPr id="15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5" name="Parallelogram 15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53" name="Rectangle 152"/>
            <p:cNvSpPr/>
            <p:nvPr/>
          </p:nvSpPr>
          <p:spPr>
            <a:xfrm>
              <a:off x="10077800" y="5707062"/>
              <a:ext cx="1923477"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a:t>
              </a:r>
            </a:p>
            <a:p>
              <a:pPr defTabSz="914400">
                <a:defRPr/>
              </a:pPr>
              <a:r>
                <a:rPr lang="en-US" sz="1400" kern="0" dirty="0">
                  <a:gradFill>
                    <a:gsLst>
                      <a:gs pos="0">
                        <a:srgbClr val="404040"/>
                      </a:gs>
                      <a:gs pos="100000">
                        <a:srgbClr val="404040"/>
                      </a:gs>
                    </a:gsLst>
                    <a:lin ang="5400000" scaled="0"/>
                  </a:gradFill>
                </a:rPr>
                <a:t>Grouping</a:t>
              </a:r>
            </a:p>
          </p:txBody>
        </p:sp>
      </p:grpSp>
      <p:grpSp>
        <p:nvGrpSpPr>
          <p:cNvPr id="103" name="Group 102"/>
          <p:cNvGrpSpPr/>
          <p:nvPr/>
        </p:nvGrpSpPr>
        <p:grpSpPr>
          <a:xfrm>
            <a:off x="6258931" y="2723828"/>
            <a:ext cx="2045538" cy="691360"/>
            <a:chOff x="4237036" y="3756437"/>
            <a:chExt cx="2045538" cy="691360"/>
          </a:xfrm>
        </p:grpSpPr>
        <p:grpSp>
          <p:nvGrpSpPr>
            <p:cNvPr id="146" name="Group 145"/>
            <p:cNvGrpSpPr/>
            <p:nvPr/>
          </p:nvGrpSpPr>
          <p:grpSpPr>
            <a:xfrm>
              <a:off x="4237036" y="3756437"/>
              <a:ext cx="1900736" cy="691360"/>
              <a:chOff x="641124" y="3117309"/>
              <a:chExt cx="2540895" cy="691360"/>
            </a:xfrm>
          </p:grpSpPr>
          <p:grpSp>
            <p:nvGrpSpPr>
              <p:cNvPr id="148" name="Group 147"/>
              <p:cNvGrpSpPr/>
              <p:nvPr/>
            </p:nvGrpSpPr>
            <p:grpSpPr>
              <a:xfrm>
                <a:off x="641124" y="3192462"/>
                <a:ext cx="2540895" cy="533401"/>
                <a:chOff x="503237" y="3192462"/>
                <a:chExt cx="2540895" cy="533401"/>
              </a:xfrm>
            </p:grpSpPr>
            <p:sp>
              <p:nvSpPr>
                <p:cNvPr id="15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1" name="Parallelogram 150"/>
                <p:cNvSpPr/>
                <p:nvPr/>
              </p:nvSpPr>
              <p:spPr bwMode="auto">
                <a:xfrm>
                  <a:off x="503237" y="3192463"/>
                  <a:ext cx="427037" cy="533400"/>
                </a:xfrm>
                <a:prstGeom prst="parallelogram">
                  <a:avLst>
                    <a:gd name="adj" fmla="val 55592"/>
                  </a:avLst>
                </a:prstGeom>
                <a:solidFill>
                  <a:schemeClr val="accent1">
                    <a:lumMod val="75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49" name="Rectangle 14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endParaRPr lang="en-US" sz="1400" kern="0" dirty="0">
                  <a:gradFill>
                    <a:gsLst>
                      <a:gs pos="0">
                        <a:srgbClr val="404040"/>
                      </a:gs>
                      <a:gs pos="100000">
                        <a:srgbClr val="404040"/>
                      </a:gs>
                    </a:gsLst>
                    <a:lin ang="5400000" scaled="0"/>
                  </a:gradFill>
                </a:endParaRPr>
              </a:p>
            </p:txBody>
          </p:sp>
        </p:grpSp>
        <p:sp>
          <p:nvSpPr>
            <p:cNvPr id="147" name="Rectangle 146"/>
            <p:cNvSpPr/>
            <p:nvPr/>
          </p:nvSpPr>
          <p:spPr>
            <a:xfrm>
              <a:off x="4485613" y="3903874"/>
              <a:ext cx="1796961" cy="36998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solidFill>
                    <a:schemeClr val="bg1"/>
                  </a:solidFill>
                </a:rPr>
                <a:t>Recognize Emotions - Images</a:t>
              </a:r>
            </a:p>
          </p:txBody>
        </p:sp>
      </p:grpSp>
      <p:grpSp>
        <p:nvGrpSpPr>
          <p:cNvPr id="104" name="Group 103"/>
          <p:cNvGrpSpPr/>
          <p:nvPr/>
        </p:nvGrpSpPr>
        <p:grpSpPr>
          <a:xfrm>
            <a:off x="4277732" y="5239093"/>
            <a:ext cx="1900736" cy="533401"/>
            <a:chOff x="9620946" y="5630862"/>
            <a:chExt cx="2540895" cy="533401"/>
          </a:xfrm>
        </p:grpSpPr>
        <p:grpSp>
          <p:nvGrpSpPr>
            <p:cNvPr id="142" name="Group 141"/>
            <p:cNvGrpSpPr/>
            <p:nvPr/>
          </p:nvGrpSpPr>
          <p:grpSpPr>
            <a:xfrm>
              <a:off x="9620946" y="5630862"/>
              <a:ext cx="2540895" cy="533401"/>
              <a:chOff x="503237" y="3802062"/>
              <a:chExt cx="2540895" cy="533401"/>
            </a:xfrm>
          </p:grpSpPr>
          <p:sp>
            <p:nvSpPr>
              <p:cNvPr id="14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Parallelogram 14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43" name="Rectangle 142"/>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Identification</a:t>
              </a:r>
            </a:p>
          </p:txBody>
        </p:sp>
      </p:grpSp>
      <p:sp>
        <p:nvSpPr>
          <p:cNvPr id="105" name="Rectangle 104"/>
          <p:cNvSpPr/>
          <p:nvPr/>
        </p:nvSpPr>
        <p:spPr>
          <a:xfrm>
            <a:off x="8239206"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Video</a:t>
            </a:r>
          </a:p>
        </p:txBody>
      </p:sp>
      <p:grpSp>
        <p:nvGrpSpPr>
          <p:cNvPr id="106" name="Group 105"/>
          <p:cNvGrpSpPr/>
          <p:nvPr/>
        </p:nvGrpSpPr>
        <p:grpSpPr>
          <a:xfrm>
            <a:off x="8239206" y="3415188"/>
            <a:ext cx="1900735" cy="533401"/>
            <a:chOff x="9620946" y="5021262"/>
            <a:chExt cx="2540895" cy="533401"/>
          </a:xfrm>
        </p:grpSpPr>
        <p:grpSp>
          <p:nvGrpSpPr>
            <p:cNvPr id="138" name="Group 137"/>
            <p:cNvGrpSpPr/>
            <p:nvPr/>
          </p:nvGrpSpPr>
          <p:grpSpPr>
            <a:xfrm>
              <a:off x="9620946" y="5021262"/>
              <a:ext cx="2540895" cy="533401"/>
              <a:chOff x="503237" y="3802062"/>
              <a:chExt cx="2540895" cy="533401"/>
            </a:xfrm>
          </p:grpSpPr>
          <p:sp>
            <p:nvSpPr>
              <p:cNvPr id="140"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1" name="Parallelogram 140"/>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9" name="Rectangle 138"/>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Detection and Tracking</a:t>
              </a:r>
            </a:p>
          </p:txBody>
        </p:sp>
      </p:grpSp>
      <p:grpSp>
        <p:nvGrpSpPr>
          <p:cNvPr id="107" name="Group 106"/>
          <p:cNvGrpSpPr/>
          <p:nvPr/>
        </p:nvGrpSpPr>
        <p:grpSpPr>
          <a:xfrm>
            <a:off x="8239206" y="4024788"/>
            <a:ext cx="1900736" cy="533401"/>
            <a:chOff x="9620946" y="5630862"/>
            <a:chExt cx="2540895" cy="533401"/>
          </a:xfrm>
        </p:grpSpPr>
        <p:grpSp>
          <p:nvGrpSpPr>
            <p:cNvPr id="134" name="Group 133"/>
            <p:cNvGrpSpPr/>
            <p:nvPr/>
          </p:nvGrpSpPr>
          <p:grpSpPr>
            <a:xfrm>
              <a:off x="9620946" y="5630862"/>
              <a:ext cx="2540895" cy="533401"/>
              <a:chOff x="503237" y="3802062"/>
              <a:chExt cx="2540895" cy="533401"/>
            </a:xfrm>
          </p:grpSpPr>
          <p:sp>
            <p:nvSpPr>
              <p:cNvPr id="136"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Parallelogram 136"/>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5" name="Rectangle 134"/>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Motion Detection</a:t>
              </a:r>
            </a:p>
          </p:txBody>
        </p:sp>
      </p:grpSp>
      <p:grpSp>
        <p:nvGrpSpPr>
          <p:cNvPr id="108" name="Group 107"/>
          <p:cNvGrpSpPr/>
          <p:nvPr/>
        </p:nvGrpSpPr>
        <p:grpSpPr>
          <a:xfrm>
            <a:off x="8239206" y="2806032"/>
            <a:ext cx="1900736" cy="533401"/>
            <a:chOff x="9620946" y="3192462"/>
            <a:chExt cx="2540895" cy="533401"/>
          </a:xfrm>
        </p:grpSpPr>
        <p:grpSp>
          <p:nvGrpSpPr>
            <p:cNvPr id="130" name="Group 129"/>
            <p:cNvGrpSpPr/>
            <p:nvPr/>
          </p:nvGrpSpPr>
          <p:grpSpPr>
            <a:xfrm>
              <a:off x="9620946" y="3192462"/>
              <a:ext cx="2540895" cy="533401"/>
              <a:chOff x="503237" y="3192462"/>
              <a:chExt cx="2540895" cy="533401"/>
            </a:xfrm>
          </p:grpSpPr>
          <p:sp>
            <p:nvSpPr>
              <p:cNvPr id="13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Parallelogram 13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1" name="Rectangle 130"/>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Stabilization</a:t>
              </a:r>
            </a:p>
          </p:txBody>
        </p:sp>
      </p:grpSp>
      <p:grpSp>
        <p:nvGrpSpPr>
          <p:cNvPr id="109" name="Group 108"/>
          <p:cNvGrpSpPr/>
          <p:nvPr/>
        </p:nvGrpSpPr>
        <p:grpSpPr>
          <a:xfrm>
            <a:off x="8239205" y="4633944"/>
            <a:ext cx="1900736" cy="533401"/>
            <a:chOff x="9620946" y="5630862"/>
            <a:chExt cx="2540895" cy="533401"/>
          </a:xfrm>
        </p:grpSpPr>
        <p:grpSp>
          <p:nvGrpSpPr>
            <p:cNvPr id="126" name="Group 125"/>
            <p:cNvGrpSpPr/>
            <p:nvPr/>
          </p:nvGrpSpPr>
          <p:grpSpPr>
            <a:xfrm>
              <a:off x="9620946" y="5630862"/>
              <a:ext cx="2540895" cy="533401"/>
              <a:chOff x="503237" y="3802062"/>
              <a:chExt cx="2540895" cy="533401"/>
            </a:xfrm>
          </p:grpSpPr>
          <p:sp>
            <p:nvSpPr>
              <p:cNvPr id="128"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Parallelogram 128"/>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27" name="Rectangle 126"/>
            <p:cNvSpPr/>
            <p:nvPr/>
          </p:nvSpPr>
          <p:spPr>
            <a:xfrm>
              <a:off x="10077800" y="5707062"/>
              <a:ext cx="1923477"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Video Thumbnail</a:t>
              </a:r>
            </a:p>
          </p:txBody>
        </p:sp>
      </p:grpSp>
      <p:grpSp>
        <p:nvGrpSpPr>
          <p:cNvPr id="111" name="Group 110"/>
          <p:cNvGrpSpPr/>
          <p:nvPr/>
        </p:nvGrpSpPr>
        <p:grpSpPr>
          <a:xfrm>
            <a:off x="2311375" y="4641616"/>
            <a:ext cx="1885895" cy="533401"/>
            <a:chOff x="6746814" y="3802062"/>
            <a:chExt cx="2540895" cy="533401"/>
          </a:xfrm>
        </p:grpSpPr>
        <p:grpSp>
          <p:nvGrpSpPr>
            <p:cNvPr id="122" name="Group 121"/>
            <p:cNvGrpSpPr/>
            <p:nvPr/>
          </p:nvGrpSpPr>
          <p:grpSpPr>
            <a:xfrm>
              <a:off x="6746814" y="3802062"/>
              <a:ext cx="2540895" cy="533401"/>
              <a:chOff x="503237" y="3192462"/>
              <a:chExt cx="2540895" cy="533401"/>
            </a:xfrm>
          </p:grpSpPr>
          <p:sp>
            <p:nvSpPr>
              <p:cNvPr id="124"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Parallelogram 124"/>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23" name="Rectangle 122"/>
            <p:cNvSpPr/>
            <p:nvPr/>
          </p:nvSpPr>
          <p:spPr>
            <a:xfrm>
              <a:off x="7192782" y="3866584"/>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Generate Thumbnail</a:t>
              </a:r>
            </a:p>
          </p:txBody>
        </p:sp>
      </p:grpSp>
      <p:grpSp>
        <p:nvGrpSpPr>
          <p:cNvPr id="115" name="Group 114"/>
          <p:cNvGrpSpPr/>
          <p:nvPr/>
        </p:nvGrpSpPr>
        <p:grpSpPr>
          <a:xfrm>
            <a:off x="6258930" y="3328788"/>
            <a:ext cx="1980816" cy="691360"/>
            <a:chOff x="4237036" y="3756437"/>
            <a:chExt cx="1980816" cy="691360"/>
          </a:xfrm>
        </p:grpSpPr>
        <p:grpSp>
          <p:nvGrpSpPr>
            <p:cNvPr id="116" name="Group 115"/>
            <p:cNvGrpSpPr/>
            <p:nvPr/>
          </p:nvGrpSpPr>
          <p:grpSpPr>
            <a:xfrm>
              <a:off x="4237036" y="3756437"/>
              <a:ext cx="1900736" cy="691360"/>
              <a:chOff x="641124" y="3117309"/>
              <a:chExt cx="2540895" cy="691360"/>
            </a:xfrm>
          </p:grpSpPr>
          <p:grpSp>
            <p:nvGrpSpPr>
              <p:cNvPr id="118" name="Group 117"/>
              <p:cNvGrpSpPr/>
              <p:nvPr/>
            </p:nvGrpSpPr>
            <p:grpSpPr>
              <a:xfrm>
                <a:off x="641124" y="3192462"/>
                <a:ext cx="2540895" cy="533401"/>
                <a:chOff x="503237" y="3192462"/>
                <a:chExt cx="2540895" cy="533401"/>
              </a:xfrm>
            </p:grpSpPr>
            <p:sp>
              <p:nvSpPr>
                <p:cNvPr id="12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 name="Parallelogram 12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19" name="Rectangle 11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endParaRPr lang="en-US" sz="1400" kern="0" dirty="0">
                  <a:gradFill>
                    <a:gsLst>
                      <a:gs pos="0">
                        <a:srgbClr val="404040"/>
                      </a:gs>
                      <a:gs pos="100000">
                        <a:srgbClr val="404040"/>
                      </a:gs>
                    </a:gsLst>
                    <a:lin ang="5400000" scaled="0"/>
                  </a:gradFill>
                </a:endParaRPr>
              </a:p>
            </p:txBody>
          </p:sp>
        </p:grpSp>
        <p:sp>
          <p:nvSpPr>
            <p:cNvPr id="117" name="Rectangle 116"/>
            <p:cNvSpPr/>
            <p:nvPr/>
          </p:nvSpPr>
          <p:spPr>
            <a:xfrm>
              <a:off x="4494825" y="3904181"/>
              <a:ext cx="1723027" cy="38587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Emotions - Video</a:t>
              </a:r>
            </a:p>
          </p:txBody>
        </p:sp>
      </p:grpSp>
      <p:grpSp>
        <p:nvGrpSpPr>
          <p:cNvPr id="2" name="Group 1"/>
          <p:cNvGrpSpPr/>
          <p:nvPr/>
        </p:nvGrpSpPr>
        <p:grpSpPr>
          <a:xfrm>
            <a:off x="7348760" y="2107998"/>
            <a:ext cx="676464" cy="368689"/>
            <a:chOff x="8896527" y="1408551"/>
            <a:chExt cx="676464" cy="368689"/>
          </a:xfrm>
        </p:grpSpPr>
        <p:sp>
          <p:nvSpPr>
            <p:cNvPr id="180" name="Freeform 22"/>
            <p:cNvSpPr>
              <a:spLocks noChangeAspect="1"/>
            </p:cNvSpPr>
            <p:nvPr/>
          </p:nvSpPr>
          <p:spPr bwMode="auto">
            <a:xfrm>
              <a:off x="8896527" y="1431867"/>
              <a:ext cx="674510" cy="312795"/>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3" name="Picture 112"/>
            <p:cNvPicPr>
              <a:picLocks noChangeAspect="1"/>
            </p:cNvPicPr>
            <p:nvPr/>
          </p:nvPicPr>
          <p:blipFill>
            <a:blip r:embed="rId3"/>
            <a:stretch>
              <a:fillRect/>
            </a:stretch>
          </p:blipFill>
          <p:spPr>
            <a:xfrm>
              <a:off x="8896527" y="1408551"/>
              <a:ext cx="676464" cy="368689"/>
            </a:xfrm>
            <a:prstGeom prst="rect">
              <a:avLst/>
            </a:prstGeom>
          </p:spPr>
        </p:pic>
      </p:grpSp>
      <p:grpSp>
        <p:nvGrpSpPr>
          <p:cNvPr id="3" name="Group 2"/>
          <p:cNvGrpSpPr/>
          <p:nvPr/>
        </p:nvGrpSpPr>
        <p:grpSpPr>
          <a:xfrm>
            <a:off x="9255192" y="2125705"/>
            <a:ext cx="676464" cy="368689"/>
            <a:chOff x="8880646" y="1318732"/>
            <a:chExt cx="676464" cy="368689"/>
          </a:xfrm>
        </p:grpSpPr>
        <p:sp>
          <p:nvSpPr>
            <p:cNvPr id="182" name="Freeform 22"/>
            <p:cNvSpPr>
              <a:spLocks noChangeAspect="1"/>
            </p:cNvSpPr>
            <p:nvPr/>
          </p:nvSpPr>
          <p:spPr bwMode="auto">
            <a:xfrm>
              <a:off x="8882600" y="1347247"/>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4" name="Picture 113"/>
            <p:cNvPicPr>
              <a:picLocks noChangeAspect="1"/>
            </p:cNvPicPr>
            <p:nvPr/>
          </p:nvPicPr>
          <p:blipFill>
            <a:blip r:embed="rId4"/>
            <a:stretch>
              <a:fillRect/>
            </a:stretch>
          </p:blipFill>
          <p:spPr>
            <a:xfrm>
              <a:off x="8880646" y="1318732"/>
              <a:ext cx="676464" cy="368689"/>
            </a:xfrm>
            <a:prstGeom prst="rect">
              <a:avLst/>
            </a:prstGeom>
          </p:spPr>
        </p:pic>
      </p:grpSp>
      <p:grpSp>
        <p:nvGrpSpPr>
          <p:cNvPr id="4" name="Group 3"/>
          <p:cNvGrpSpPr/>
          <p:nvPr/>
        </p:nvGrpSpPr>
        <p:grpSpPr>
          <a:xfrm>
            <a:off x="5189256" y="2090659"/>
            <a:ext cx="685988" cy="368689"/>
            <a:chOff x="8960559" y="1308809"/>
            <a:chExt cx="685988" cy="368689"/>
          </a:xfrm>
        </p:grpSpPr>
        <p:sp>
          <p:nvSpPr>
            <p:cNvPr id="185" name="Freeform 22"/>
            <p:cNvSpPr>
              <a:spLocks noChangeAspect="1"/>
            </p:cNvSpPr>
            <p:nvPr/>
          </p:nvSpPr>
          <p:spPr bwMode="auto">
            <a:xfrm>
              <a:off x="8972037" y="1354375"/>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2" name="Picture 111"/>
            <p:cNvPicPr>
              <a:picLocks noChangeAspect="1"/>
            </p:cNvPicPr>
            <p:nvPr/>
          </p:nvPicPr>
          <p:blipFill>
            <a:blip r:embed="rId5"/>
            <a:stretch>
              <a:fillRect/>
            </a:stretch>
          </p:blipFill>
          <p:spPr>
            <a:xfrm>
              <a:off x="8960559" y="1308809"/>
              <a:ext cx="679669" cy="368689"/>
            </a:xfrm>
            <a:prstGeom prst="rect">
              <a:avLst/>
            </a:prstGeom>
          </p:spPr>
        </p:pic>
      </p:grpSp>
      <p:grpSp>
        <p:nvGrpSpPr>
          <p:cNvPr id="5" name="Group 4"/>
          <p:cNvGrpSpPr/>
          <p:nvPr/>
        </p:nvGrpSpPr>
        <p:grpSpPr>
          <a:xfrm>
            <a:off x="3246902" y="2129641"/>
            <a:ext cx="674510" cy="364753"/>
            <a:chOff x="7962513" y="1280933"/>
            <a:chExt cx="674510" cy="364753"/>
          </a:xfrm>
        </p:grpSpPr>
        <p:sp>
          <p:nvSpPr>
            <p:cNvPr id="183" name="Freeform 22"/>
            <p:cNvSpPr>
              <a:spLocks noChangeAspect="1"/>
            </p:cNvSpPr>
            <p:nvPr/>
          </p:nvSpPr>
          <p:spPr bwMode="auto">
            <a:xfrm>
              <a:off x="7962513" y="1317476"/>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0" name="Picture 109"/>
            <p:cNvPicPr>
              <a:picLocks noChangeAspect="1"/>
            </p:cNvPicPr>
            <p:nvPr/>
          </p:nvPicPr>
          <p:blipFill>
            <a:blip r:embed="rId6"/>
            <a:stretch>
              <a:fillRect/>
            </a:stretch>
          </p:blipFill>
          <p:spPr>
            <a:xfrm>
              <a:off x="7962513" y="1280933"/>
              <a:ext cx="670356" cy="364753"/>
            </a:xfrm>
            <a:prstGeom prst="rect">
              <a:avLst/>
            </a:prstGeom>
          </p:spPr>
        </p:pic>
      </p:grpSp>
    </p:spTree>
    <p:extLst>
      <p:ext uri="{BB962C8B-B14F-4D97-AF65-F5344CB8AC3E}">
        <p14:creationId xmlns:p14="http://schemas.microsoft.com/office/powerpoint/2010/main" val="337720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39763" y="-1"/>
            <a:ext cx="6223832" cy="6994525"/>
          </a:xfrm>
          <a:prstGeom prst="rect">
            <a:avLst/>
          </a:prstGeom>
        </p:spPr>
      </p:pic>
      <p:sp>
        <p:nvSpPr>
          <p:cNvPr id="7" name="Rectangle 6"/>
          <p:cNvSpPr/>
          <p:nvPr/>
        </p:nvSpPr>
        <p:spPr bwMode="auto">
          <a:xfrm>
            <a:off x="4846833" y="8434"/>
            <a:ext cx="7588761" cy="6994028"/>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a:xfrm>
            <a:off x="5268388" y="307629"/>
            <a:ext cx="4341253" cy="600934"/>
          </a:xfrm>
          <a:prstGeom prst="rect">
            <a:avLst/>
          </a:prstGeom>
        </p:spPr>
        <p:txBody>
          <a:bodyPr wrap="none">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Windows 10 </a:t>
            </a:r>
            <a:r>
              <a:rPr kumimoji="0" lang="en-US" sz="3672"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Light"/>
                <a:ea typeface="+mn-ea"/>
                <a:cs typeface="+mn-cs"/>
              </a:rPr>
              <a:t>IoT</a:t>
            </a:r>
            <a:r>
              <a:rPr kumimoji="0" lang="en-US" sz="36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Core</a:t>
            </a:r>
          </a:p>
        </p:txBody>
      </p:sp>
      <p:sp>
        <p:nvSpPr>
          <p:cNvPr id="21" name="TextBox 20"/>
          <p:cNvSpPr txBox="1"/>
          <p:nvPr/>
        </p:nvSpPr>
        <p:spPr>
          <a:xfrm>
            <a:off x="6403730" y="2811462"/>
            <a:ext cx="53771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Potente</a:t>
            </a:r>
          </a:p>
          <a:p>
            <a:pPr marL="0" marR="0" lvl="0" indent="0" defTabSz="932597" rtl="0" eaLnBrk="1" fontAlgn="auto" latinLnBrk="0" hangingPunct="1">
              <a:lnSpc>
                <a:spcPct val="90000"/>
              </a:lnSpc>
              <a:spcBef>
                <a:spcPts val="0"/>
              </a:spcBef>
              <a:spcAft>
                <a:spcPts val="612"/>
              </a:spcAft>
              <a:buClrTx/>
              <a:buSzTx/>
              <a:buFontTx/>
              <a:buNone/>
              <a:tabLst/>
              <a:defRPr/>
            </a:pPr>
            <a:r>
              <a:rPr lang="es-ES" sz="2000" kern="0" dirty="0">
                <a:solidFill>
                  <a:srgbClr val="FFFFFF"/>
                </a:solidFill>
                <a:latin typeface="Segoe UI Light"/>
              </a:rPr>
              <a:t>Hace uso de la Universal Windows </a:t>
            </a:r>
            <a:r>
              <a:rPr lang="es-ES" sz="2000" kern="0" dirty="0" err="1">
                <a:solidFill>
                  <a:srgbClr val="FFFFFF"/>
                </a:solidFill>
                <a:latin typeface="Segoe UI Light"/>
              </a:rPr>
              <a:t>platform</a:t>
            </a:r>
            <a:r>
              <a:rPr lang="es-ES" sz="2000" kern="0" dirty="0">
                <a:solidFill>
                  <a:srgbClr val="FFFFFF"/>
                </a:solidFill>
                <a:latin typeface="Segoe UI Light"/>
              </a:rPr>
              <a:t> para permitir crear increíbles aplicaciones</a:t>
            </a:r>
            <a:endParaRPr kumimoji="0" lang="es-ES" sz="2000" b="0" i="0" u="none" strike="noStrike" kern="0" cap="none" spc="0" normalizeH="0" baseline="0" noProof="0" dirty="0">
              <a:ln>
                <a:noFill/>
              </a:ln>
              <a:solidFill>
                <a:srgbClr val="FFFFFF"/>
              </a:solidFill>
              <a:effectLst/>
              <a:uLnTx/>
              <a:uFillTx/>
              <a:latin typeface="Segoe UI Light"/>
            </a:endParaRPr>
          </a:p>
        </p:txBody>
      </p:sp>
      <p:sp>
        <p:nvSpPr>
          <p:cNvPr id="22" name="TextBox 21"/>
          <p:cNvSpPr txBox="1"/>
          <p:nvPr/>
        </p:nvSpPr>
        <p:spPr>
          <a:xfrm>
            <a:off x="6403730" y="4116608"/>
            <a:ext cx="5605707" cy="1022636"/>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Versátil</a:t>
            </a:r>
          </a:p>
          <a:p>
            <a:pPr marL="0" marR="0" lvl="0" indent="0" defTabSz="932597" rtl="0" eaLnBrk="1" fontAlgn="auto" latinLnBrk="0" hangingPunct="1">
              <a:lnSpc>
                <a:spcPct val="90000"/>
              </a:lnSpc>
              <a:spcBef>
                <a:spcPts val="0"/>
              </a:spcBef>
              <a:spcAft>
                <a:spcPts val="612"/>
              </a:spcAft>
              <a:buClrTx/>
              <a:buSzTx/>
              <a:buFontTx/>
              <a:buNone/>
              <a:tabLst/>
              <a:defRPr/>
            </a:pPr>
            <a:r>
              <a:rPr lang="es-ES" sz="2000" kern="0" dirty="0">
                <a:solidFill>
                  <a:srgbClr val="FFFFFF"/>
                </a:solidFill>
                <a:latin typeface="Segoe UI Light"/>
              </a:rPr>
              <a:t>Compatible con la API de cableado de </a:t>
            </a:r>
            <a:r>
              <a:rPr lang="es-ES" sz="2000" kern="0" dirty="0" err="1">
                <a:solidFill>
                  <a:srgbClr val="FFFFFF"/>
                </a:solidFill>
                <a:latin typeface="Segoe UI Light"/>
              </a:rPr>
              <a:t>Arduino</a:t>
            </a:r>
            <a:endParaRPr kumimoji="0" lang="es-E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6403730" y="5121028"/>
            <a:ext cx="5377107" cy="1576634"/>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lang="es-ES" sz="2652" b="1"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Herramientas</a:t>
            </a:r>
          </a:p>
          <a:p>
            <a:pPr lvl="0" defTabSz="932597">
              <a:lnSpc>
                <a:spcPct val="90000"/>
              </a:lnSpc>
              <a:spcAft>
                <a:spcPts val="612"/>
              </a:spcAft>
              <a:defRPr/>
            </a:pPr>
            <a:r>
              <a:rPr lang="es-ES" sz="2000" kern="0" dirty="0">
                <a:solidFill>
                  <a:srgbClr val="FFFFFF"/>
                </a:solidFill>
                <a:latin typeface="Segoe UI Light"/>
              </a:rPr>
              <a:t>Puedes usar las herramientas que conoces y te encantan, ¡Completamente integrado con Visual Studio!</a:t>
            </a:r>
          </a:p>
        </p:txBody>
      </p:sp>
      <p:pic>
        <p:nvPicPr>
          <p:cNvPr id="25" name="Picture 2" descr="https://az835927.vo.msecnd.net/sites/iot/Resources/images/WhyIoTCore/Makers.pn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4371" b="83167" l="32695" r="45643"/>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31077" t="50771" r="52738" b="13233"/>
          <a:stretch/>
        </p:blipFill>
        <p:spPr bwMode="auto">
          <a:xfrm>
            <a:off x="5509985" y="4263271"/>
            <a:ext cx="818939" cy="8189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az835927.vo.msecnd.net/sites/iot/Resources/images/WhyIoTCore/Makers.png"/>
          <p:cNvPicPr>
            <a:picLocks noChangeAspect="1" noChangeArrowheads="1"/>
          </p:cNvPicPr>
          <p:nvPr/>
        </p:nvPicPr>
        <p:blipFill rotWithShape="1">
          <a:blip r:embed="rId6">
            <a:duotone>
              <a:schemeClr val="bg2">
                <a:shade val="45000"/>
                <a:satMod val="135000"/>
              </a:schemeClr>
              <a:prstClr val="white"/>
            </a:duotone>
            <a:extLst>
              <a:ext uri="{BEBA8EAE-BF5A-486C-A8C5-ECC9F3942E4B}">
                <a14:imgProps xmlns:a14="http://schemas.microsoft.com/office/drawing/2010/main">
                  <a14:imgLayer r:embed="rId5">
                    <a14:imgEffect>
                      <a14:backgroundRemoval t="47402" b="87717" l="48132" r="62376"/>
                    </a14:imgEffect>
                    <a14:imgEffect>
                      <a14:brightnessContrast bright="100000"/>
                    </a14:imgEffect>
                  </a14:imgLayer>
                </a14:imgProps>
              </a:ext>
              <a:ext uri="{28A0092B-C50C-407E-A947-70E740481C1C}">
                <a14:useLocalDpi xmlns:a14="http://schemas.microsoft.com/office/drawing/2010/main" val="0"/>
              </a:ext>
            </a:extLst>
          </a:blip>
          <a:srcRect l="46352" t="42363" r="35844" b="7244"/>
          <a:stretch/>
        </p:blipFill>
        <p:spPr bwMode="auto">
          <a:xfrm>
            <a:off x="5509985" y="5290333"/>
            <a:ext cx="818939" cy="1042286"/>
          </a:xfrm>
          <a:prstGeom prst="rect">
            <a:avLst/>
          </a:prstGeom>
          <a:noFill/>
        </p:spPr>
      </p:pic>
      <p:pic>
        <p:nvPicPr>
          <p:cNvPr id="28" name="Picture 2" descr="https://az835927.vo.msecnd.net/sites/iot/Resources/images/WhyIoTCore/Makers.png"/>
          <p:cNvPicPr>
            <a:picLocks noChangeAspect="1" noChangeArrowheads="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5">
                    <a14:imgEffect>
                      <a14:backgroundRemoval t="52124" b="83784" l="63368" r="86285"/>
                    </a14:imgEffect>
                    <a14:imgEffect>
                      <a14:brightnessContrast bright="100000"/>
                    </a14:imgEffect>
                  </a14:imgLayer>
                </a14:imgProps>
              </a:ext>
              <a:ext uri="{28A0092B-C50C-407E-A947-70E740481C1C}">
                <a14:useLocalDpi xmlns:a14="http://schemas.microsoft.com/office/drawing/2010/main" val="0"/>
              </a:ext>
            </a:extLst>
          </a:blip>
          <a:srcRect l="63092" t="51603" r="11012" b="12402"/>
          <a:stretch/>
        </p:blipFill>
        <p:spPr bwMode="auto">
          <a:xfrm>
            <a:off x="5350213" y="3116547"/>
            <a:ext cx="1096624" cy="685391"/>
          </a:xfrm>
          <a:prstGeom prst="rect">
            <a:avLst/>
          </a:prstGeom>
          <a:noFill/>
        </p:spPr>
      </p:pic>
      <p:sp>
        <p:nvSpPr>
          <p:cNvPr id="16" name="TextBox 15"/>
          <p:cNvSpPr txBox="1"/>
          <p:nvPr/>
        </p:nvSpPr>
        <p:spPr>
          <a:xfrm>
            <a:off x="6403731" y="1211262"/>
            <a:ext cx="5605706" cy="1576634"/>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lang="es-ES" sz="2652" b="1"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Para </a:t>
            </a:r>
            <a:r>
              <a:rPr lang="es-ES" sz="2652" b="1"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makers</a:t>
            </a:r>
            <a:endParaRPr kumimoji="0" lang="en-U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lvl="0" defTabSz="932597">
              <a:lnSpc>
                <a:spcPct val="90000"/>
              </a:lnSpc>
              <a:spcAft>
                <a:spcPts val="612"/>
              </a:spcAft>
              <a:defRPr/>
            </a:pPr>
            <a:r>
              <a:rPr lang="es-ES" sz="2000" kern="0" dirty="0">
                <a:solidFill>
                  <a:srgbClr val="FFFFFF"/>
                </a:solidFill>
                <a:latin typeface="Segoe UI Light"/>
              </a:rPr>
              <a:t>Perfecto para aquellos que se quieren introducir en el mundo </a:t>
            </a:r>
            <a:r>
              <a:rPr lang="es-ES" sz="2000" kern="0" dirty="0" err="1">
                <a:solidFill>
                  <a:srgbClr val="FFFFFF"/>
                </a:solidFill>
                <a:latin typeface="Segoe UI Light"/>
              </a:rPr>
              <a:t>IoT</a:t>
            </a:r>
            <a:r>
              <a:rPr lang="es-ES" sz="2000" kern="0" dirty="0">
                <a:solidFill>
                  <a:srgbClr val="FFFFFF"/>
                </a:solidFill>
                <a:latin typeface="Segoe UI Light"/>
              </a:rPr>
              <a:t> y aprovechar su experiencia en tecnologías Microsoft  </a:t>
            </a:r>
          </a:p>
        </p:txBody>
      </p:sp>
      <p:pic>
        <p:nvPicPr>
          <p:cNvPr id="17" name="Picture 2" descr="https://az835927.vo.msecnd.net/sites/iot/Resources/images/WhyIoTCore/Makers.png"/>
          <p:cNvPicPr>
            <a:picLocks noChangeAspect="1" noChangeArrowheads="1"/>
          </p:cNvPicPr>
          <p:nvPr/>
        </p:nvPicPr>
        <p:blipFill rotWithShape="1">
          <a:blip r:embed="rId8">
            <a:duotone>
              <a:schemeClr val="bg2">
                <a:shade val="45000"/>
                <a:satMod val="135000"/>
              </a:schemeClr>
              <a:prstClr val="white"/>
            </a:duotone>
            <a:extLst>
              <a:ext uri="{BEBA8EAE-BF5A-486C-A8C5-ECC9F3942E4B}">
                <a14:imgProps xmlns:a14="http://schemas.microsoft.com/office/drawing/2010/main">
                  <a14:imgLayer r:embed="rId5">
                    <a14:imgEffect>
                      <a14:backgroundRemoval t="51600" b="83276" l="16253" r="30497"/>
                    </a14:imgEffect>
                    <a14:imgEffect>
                      <a14:brightnessContrast bright="100000"/>
                    </a14:imgEffect>
                  </a14:imgLayer>
                </a14:imgProps>
              </a:ext>
              <a:ext uri="{28A0092B-C50C-407E-A947-70E740481C1C}">
                <a14:useLocalDpi xmlns:a14="http://schemas.microsoft.com/office/drawing/2010/main" val="0"/>
              </a:ext>
            </a:extLst>
          </a:blip>
          <a:srcRect l="14473" t="47641" r="67723" b="12765"/>
          <a:stretch/>
        </p:blipFill>
        <p:spPr bwMode="auto">
          <a:xfrm>
            <a:off x="5612648" y="1641440"/>
            <a:ext cx="716276" cy="716277"/>
          </a:xfrm>
          <a:prstGeom prst="rect">
            <a:avLst/>
          </a:prstGeom>
          <a:noFill/>
        </p:spPr>
      </p:pic>
    </p:spTree>
    <p:extLst>
      <p:ext uri="{BB962C8B-B14F-4D97-AF65-F5344CB8AC3E}">
        <p14:creationId xmlns:p14="http://schemas.microsoft.com/office/powerpoint/2010/main" val="388281615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icrosoft"/>
          <p:cNvSpPr/>
          <p:nvPr/>
        </p:nvSpPr>
        <p:spPr>
          <a:xfrm>
            <a:off x="427037" y="4868862"/>
            <a:ext cx="4825718" cy="1649426"/>
          </a:xfrm>
          <a:prstGeom prst="rect">
            <a:avLst/>
          </a:prstGeom>
        </p:spPr>
        <p:txBody>
          <a:bodyPr wrap="square" anchor="t">
            <a:spAutoFit/>
          </a:bodyPr>
          <a:lstStyle/>
          <a:p>
            <a:pPr defTabSz="932293" fontAlgn="base">
              <a:lnSpc>
                <a:spcPct val="95000"/>
              </a:lnSpc>
              <a:spcBef>
                <a:spcPct val="0"/>
              </a:spcBef>
              <a:spcAft>
                <a:spcPts val="1199"/>
              </a:spcAft>
              <a:defRPr/>
            </a:pPr>
            <a:r>
              <a:rPr lang="es-ES" sz="4799"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Aplicaciones</a:t>
            </a:r>
          </a:p>
          <a:p>
            <a:pPr defTabSz="932293" fontAlgn="base">
              <a:lnSpc>
                <a:spcPct val="95000"/>
              </a:lnSpc>
              <a:spcBef>
                <a:spcPct val="0"/>
              </a:spcBef>
              <a:spcAft>
                <a:spcPts val="1199"/>
              </a:spcAft>
              <a:defRPr/>
            </a:pPr>
            <a:r>
              <a:rPr lang="es-ES" sz="4799"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en el mundo real</a:t>
            </a:r>
            <a:endParaRPr lang="en-US" sz="4799"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endParaRPr>
          </a:p>
        </p:txBody>
      </p:sp>
      <p:cxnSp>
        <p:nvCxnSpPr>
          <p:cNvPr id="41" name="Straight Connector 40"/>
          <p:cNvCxnSpPr/>
          <p:nvPr/>
        </p:nvCxnSpPr>
        <p:spPr>
          <a:xfrm>
            <a:off x="7422979" y="4662640"/>
            <a:ext cx="5317371" cy="0"/>
          </a:xfrm>
          <a:prstGeom prst="line">
            <a:avLst/>
          </a:prstGeom>
          <a:ln w="190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422979" y="2325617"/>
            <a:ext cx="5317371" cy="0"/>
          </a:xfrm>
          <a:prstGeom prst="line">
            <a:avLst/>
          </a:prstGeom>
          <a:ln w="190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9256635" y="2236410"/>
            <a:ext cx="3136659" cy="2347583"/>
          </a:xfrm>
          <a:prstGeom prst="rect">
            <a:avLst/>
          </a:prstGeom>
        </p:spPr>
      </p:pic>
      <p:pic>
        <p:nvPicPr>
          <p:cNvPr id="2052" name="Picture 4" descr="Resultado de imagen"/>
          <p:cNvPicPr>
            <a:picLocks noChangeAspect="1" noChangeArrowheads="1"/>
          </p:cNvPicPr>
          <p:nvPr/>
        </p:nvPicPr>
        <p:blipFill rotWithShape="1">
          <a:blip r:embed="rId4">
            <a:extLst>
              <a:ext uri="{28A0092B-C50C-407E-A947-70E740481C1C}">
                <a14:useLocalDpi xmlns:a14="http://schemas.microsoft.com/office/drawing/2010/main" val="0"/>
              </a:ext>
            </a:extLst>
          </a:blip>
          <a:srcRect l="7392"/>
          <a:stretch/>
        </p:blipFill>
        <p:spPr bwMode="auto">
          <a:xfrm>
            <a:off x="6294437" y="2252454"/>
            <a:ext cx="2878944" cy="2331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cNvPicPr>
            <a:picLocks noChangeAspect="1" noChangeArrowheads="1"/>
          </p:cNvPicPr>
          <p:nvPr/>
        </p:nvPicPr>
        <p:blipFill rotWithShape="1">
          <a:blip r:embed="rId5">
            <a:extLst>
              <a:ext uri="{28A0092B-C50C-407E-A947-70E740481C1C}">
                <a14:useLocalDpi xmlns:a14="http://schemas.microsoft.com/office/drawing/2010/main" val="0"/>
              </a:ext>
            </a:extLst>
          </a:blip>
          <a:srcRect b="5084"/>
          <a:stretch/>
        </p:blipFill>
        <p:spPr bwMode="auto">
          <a:xfrm>
            <a:off x="9256635" y="4693378"/>
            <a:ext cx="3136659" cy="22328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6635" y="43156"/>
            <a:ext cx="3169956" cy="21182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stretch>
            <a:fillRect/>
          </a:stretch>
        </p:blipFill>
        <p:spPr>
          <a:xfrm>
            <a:off x="6276058" y="43156"/>
            <a:ext cx="2814070" cy="2118259"/>
          </a:xfrm>
          <a:prstGeom prst="rect">
            <a:avLst/>
          </a:prstGeom>
        </p:spPr>
      </p:pic>
      <p:pic>
        <p:nvPicPr>
          <p:cNvPr id="5" name="Picture 4"/>
          <p:cNvPicPr>
            <a:picLocks noChangeAspect="1"/>
          </p:cNvPicPr>
          <p:nvPr/>
        </p:nvPicPr>
        <p:blipFill>
          <a:blip r:embed="rId8"/>
          <a:stretch>
            <a:fillRect/>
          </a:stretch>
        </p:blipFill>
        <p:spPr>
          <a:xfrm>
            <a:off x="3373405" y="43156"/>
            <a:ext cx="2819399" cy="2110144"/>
          </a:xfrm>
          <a:prstGeom prst="rect">
            <a:avLst/>
          </a:prstGeom>
        </p:spPr>
      </p:pic>
    </p:spTree>
    <p:extLst>
      <p:ext uri="{BB962C8B-B14F-4D97-AF65-F5344CB8AC3E}">
        <p14:creationId xmlns:p14="http://schemas.microsoft.com/office/powerpoint/2010/main" val="982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2569"/>
          <a:stretch/>
        </p:blipFill>
        <p:spPr>
          <a:xfrm>
            <a:off x="-10285" y="0"/>
            <a:ext cx="12446760" cy="8811492"/>
          </a:xfrm>
          <a:prstGeom prst="rect">
            <a:avLst/>
          </a:prstGeom>
        </p:spPr>
      </p:pic>
    </p:spTree>
    <p:extLst>
      <p:ext uri="{BB962C8B-B14F-4D97-AF65-F5344CB8AC3E}">
        <p14:creationId xmlns:p14="http://schemas.microsoft.com/office/powerpoint/2010/main" val="35853909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7132637" cy="6994028"/>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txBox="1">
            <a:spLocks/>
          </p:cNvSpPr>
          <p:nvPr/>
        </p:nvSpPr>
        <p:spPr>
          <a:xfrm>
            <a:off x="274639" y="295275"/>
            <a:ext cx="6857998"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s-ES" sz="5399"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cs typeface="Segoe UI" pitchFamily="34" charset="0"/>
              </a:rPr>
              <a:t>Windows 10 </a:t>
            </a:r>
            <a:r>
              <a:rPr kumimoji="0" lang="es-ES" sz="5399"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cs typeface="Segoe UI" pitchFamily="34" charset="0"/>
              </a:rPr>
              <a:t>IoT</a:t>
            </a:r>
            <a:r>
              <a:rPr kumimoji="0" lang="es-ES" sz="5399"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cs typeface="Segoe UI" pitchFamily="34" charset="0"/>
              </a:rPr>
              <a:t> </a:t>
            </a:r>
            <a:r>
              <a:rPr kumimoji="0" lang="es-ES" sz="5399"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cs typeface="Segoe UI" pitchFamily="34" charset="0"/>
              </a:rPr>
              <a:t>Core</a:t>
            </a:r>
            <a:endParaRPr kumimoji="0" lang="es-ES" sz="5399"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cs typeface="Segoe UI" pitchFamily="34" charset="0"/>
            </a:endParaRPr>
          </a:p>
        </p:txBody>
      </p:sp>
      <p:sp>
        <p:nvSpPr>
          <p:cNvPr id="12" name="Content Placeholder 2"/>
          <p:cNvSpPr txBox="1">
            <a:spLocks/>
          </p:cNvSpPr>
          <p:nvPr/>
        </p:nvSpPr>
        <p:spPr>
          <a:xfrm>
            <a:off x="274944" y="1548667"/>
            <a:ext cx="6582747" cy="4136132"/>
          </a:xfrm>
          <a:prstGeom prst="rect">
            <a:avLst/>
          </a:prstGeom>
        </p:spPr>
        <p:txBody>
          <a:bodyPr vert="horz" wrap="square" lIns="146304" tIns="91440" rIns="146304" bIns="91440"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0"/>
              </a:spcAft>
              <a:buClr>
                <a:srgbClr val="FFFFFF"/>
              </a:buClr>
              <a:buSzPct val="90000"/>
              <a:buFont typeface="Wingdings" panose="05000000000000000000" pitchFamily="2" charset="2"/>
              <a:buNone/>
              <a:tabLst/>
              <a:defRPr/>
            </a:pPr>
            <a:r>
              <a:rPr lang="en-US" sz="3599"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Raspberry Pi 2</a:t>
            </a:r>
          </a:p>
          <a:p>
            <a:pPr marL="0" lvl="0" indent="0">
              <a:spcBef>
                <a:spcPts val="0"/>
              </a:spcBef>
              <a:buClr>
                <a:srgbClr val="FFFFFF"/>
              </a:buClr>
              <a:buNone/>
            </a:pPr>
            <a:r>
              <a:rPr lang="pt-BR" sz="2400" dirty="0">
                <a:gradFill>
                  <a:gsLst>
                    <a:gs pos="1250">
                      <a:srgbClr val="FFFFFF"/>
                    </a:gs>
                    <a:gs pos="100000">
                      <a:srgbClr val="FFFFFF"/>
                    </a:gs>
                  </a:gsLst>
                  <a:lin ang="5400000" scaled="0"/>
                </a:gradFill>
              </a:rPr>
              <a:t>Procesador: Quad-Core Cortex A7 a 900MHZ,</a:t>
            </a:r>
          </a:p>
          <a:p>
            <a:pPr marL="0" lvl="0" indent="0">
              <a:spcBef>
                <a:spcPts val="0"/>
              </a:spcBef>
              <a:buClr>
                <a:srgbClr val="FFFFFF"/>
              </a:buClr>
              <a:buNone/>
            </a:pPr>
            <a:r>
              <a:rPr lang="en-US" sz="2400" dirty="0">
                <a:gradFill>
                  <a:gsLst>
                    <a:gs pos="1250">
                      <a:srgbClr val="FFFFFF"/>
                    </a:gs>
                    <a:gs pos="100000">
                      <a:srgbClr val="FFFFFF"/>
                    </a:gs>
                  </a:gsLst>
                  <a:lin ang="5400000" scaled="0"/>
                </a:gradFill>
              </a:rPr>
              <a:t>RAM: 1GB.</a:t>
            </a:r>
            <a:endParaRPr lang="en-US" sz="3599" dirty="0">
              <a:gradFill>
                <a:gsLst>
                  <a:gs pos="1250">
                    <a:srgbClr val="FFFFFF"/>
                  </a:gs>
                  <a:gs pos="100000">
                    <a:srgbClr val="FFFFFF"/>
                  </a:gs>
                </a:gsLst>
                <a:lin ang="5400000" scaled="0"/>
              </a:gradFill>
            </a:endParaRPr>
          </a:p>
          <a:p>
            <a:pPr marL="0" lvl="0" indent="0">
              <a:spcBef>
                <a:spcPts val="1800"/>
              </a:spcBef>
              <a:buClr>
                <a:srgbClr val="FFFFFF"/>
              </a:buClr>
              <a:buNone/>
            </a:pPr>
            <a:r>
              <a:rPr kumimoji="0" lang="en-US" sz="35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Sensor de </a:t>
            </a:r>
            <a:r>
              <a:rPr kumimoji="0" lang="es-ES" sz="3599" b="0" i="0" u="none" strike="noStrike" kern="1200" cap="none" spc="0" normalizeH="0" baseline="0" dirty="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movimiento</a:t>
            </a:r>
            <a:r>
              <a:rPr kumimoji="0" lang="en-US" sz="3599"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rPr>
              <a:t/>
            </a:r>
            <a:br>
              <a:rPr kumimoji="0" lang="en-US" sz="3599" b="1"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rPr>
            </a:br>
            <a:r>
              <a:rPr lang="en-US" sz="2400" dirty="0">
                <a:gradFill>
                  <a:gsLst>
                    <a:gs pos="1250">
                      <a:srgbClr val="FFFFFF"/>
                    </a:gs>
                    <a:gs pos="100000">
                      <a:srgbClr val="FFFFFF"/>
                    </a:gs>
                  </a:gsLst>
                  <a:lin ang="5400000" scaled="0"/>
                </a:gradFill>
              </a:rPr>
              <a:t>HC--SR501 Body Sensor Module</a:t>
            </a:r>
          </a:p>
          <a:p>
            <a:pPr marL="0" lvl="0" indent="0">
              <a:spcBef>
                <a:spcPts val="0"/>
              </a:spcBef>
              <a:buClr>
                <a:srgbClr val="FFFFFF"/>
              </a:buClr>
              <a:buNone/>
            </a:pPr>
            <a:r>
              <a:rPr lang="en-US" sz="2400" dirty="0">
                <a:gradFill>
                  <a:gsLst>
                    <a:gs pos="1250">
                      <a:srgbClr val="FFFFFF"/>
                    </a:gs>
                    <a:gs pos="100000">
                      <a:srgbClr val="FFFFFF"/>
                    </a:gs>
                  </a:gsLst>
                  <a:lin ang="5400000" scaled="0"/>
                </a:gradFill>
              </a:rPr>
              <a:t>Angle Sensor: &lt;100 ° cone angle</a:t>
            </a:r>
            <a:endParaRPr kumimoji="0" lang="en-US" sz="35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endParaRPr>
          </a:p>
          <a:p>
            <a:pPr marL="0" lvl="0" indent="0">
              <a:spcBef>
                <a:spcPts val="1800"/>
              </a:spcBef>
              <a:buClr>
                <a:srgbClr val="FFFFFF"/>
              </a:buClr>
              <a:buNone/>
            </a:pPr>
            <a:r>
              <a:rPr kumimoji="0" lang="en-US" sz="35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Cá</a:t>
            </a:r>
            <a:r>
              <a:rPr kumimoji="0" lang="es-ES" sz="3599" b="0" i="0" u="none" strike="noStrike" kern="1200" cap="none" spc="0" normalizeH="0" baseline="0" dirty="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mara</a:t>
            </a:r>
            <a:r>
              <a:rPr kumimoji="0" lang="es-ES" sz="3599" b="0" i="0" u="none" strike="noStrike" kern="1200" cap="none" spc="0" normalizeH="0" dirty="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 </a:t>
            </a:r>
            <a:r>
              <a:rPr kumimoji="0" lang="en-US" sz="3599" b="0" i="0" u="none" strike="noStrike" kern="1200" cap="none" spc="0" normalizeH="0" noProof="0" dirty="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USB</a:t>
            </a:r>
            <a:r>
              <a:rPr lang="en-US" sz="3599" dirty="0">
                <a:gradFill>
                  <a:gsLst>
                    <a:gs pos="1250">
                      <a:srgbClr val="FFFFFF"/>
                    </a:gs>
                    <a:gs pos="100000">
                      <a:srgbClr val="FFFFFF"/>
                    </a:gs>
                  </a:gsLst>
                  <a:lin ang="5400000" scaled="0"/>
                </a:gradFill>
              </a:rPr>
              <a:t/>
            </a:r>
            <a:br>
              <a:rPr lang="en-US" sz="3599" dirty="0">
                <a:gradFill>
                  <a:gsLst>
                    <a:gs pos="1250">
                      <a:srgbClr val="FFFFFF"/>
                    </a:gs>
                    <a:gs pos="100000">
                      <a:srgbClr val="FFFFFF"/>
                    </a:gs>
                  </a:gsLst>
                  <a:lin ang="5400000" scaled="0"/>
                </a:gradFill>
              </a:rPr>
            </a:br>
            <a:r>
              <a:rPr lang="en-US" sz="2400" dirty="0">
                <a:gradFill>
                  <a:gsLst>
                    <a:gs pos="1250">
                      <a:srgbClr val="FFFFFF"/>
                    </a:gs>
                    <a:gs pos="100000">
                      <a:srgbClr val="FFFFFF"/>
                    </a:gs>
                  </a:gsLst>
                  <a:lin ang="5400000" scaled="0"/>
                </a:gradFill>
              </a:rPr>
              <a:t>Microsoft LifeCam HD-5000 720p HD Webcam, USB 2.0</a:t>
            </a:r>
          </a:p>
        </p:txBody>
      </p:sp>
      <p:grpSp>
        <p:nvGrpSpPr>
          <p:cNvPr id="13" name="Group 12"/>
          <p:cNvGrpSpPr/>
          <p:nvPr/>
        </p:nvGrpSpPr>
        <p:grpSpPr>
          <a:xfrm>
            <a:off x="7406472" y="389249"/>
            <a:ext cx="4754205" cy="3959153"/>
            <a:chOff x="7406640" y="760937"/>
            <a:chExt cx="4754880" cy="3959715"/>
          </a:xfrm>
        </p:grpSpPr>
        <p:sp>
          <p:nvSpPr>
            <p:cNvPr id="14" name="Oval 13"/>
            <p:cNvSpPr/>
            <p:nvPr/>
          </p:nvSpPr>
          <p:spPr>
            <a:xfrm rot="21480000">
              <a:off x="9879292" y="2763467"/>
              <a:ext cx="11978" cy="12031"/>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932490">
                <a:defRPr/>
              </a:pPr>
              <a:endParaRPr lang="en-US" sz="1836" kern="0">
                <a:solidFill>
                  <a:prstClr val="white"/>
                </a:solidFill>
                <a:latin typeface="Calibri" panose="020F0502020204030204"/>
              </a:endParaRPr>
            </a:p>
          </p:txBody>
        </p:sp>
        <p:sp>
          <p:nvSpPr>
            <p:cNvPr id="15" name="TextBox 14"/>
            <p:cNvSpPr txBox="1"/>
            <p:nvPr/>
          </p:nvSpPr>
          <p:spPr>
            <a:xfrm>
              <a:off x="7406640" y="3954204"/>
              <a:ext cx="4754880" cy="766448"/>
            </a:xfrm>
            <a:prstGeom prst="rect">
              <a:avLst/>
            </a:prstGeom>
            <a:noFill/>
            <a:ln w="19050">
              <a:noFill/>
            </a:ln>
          </p:spPr>
          <p:txBody>
            <a:bodyPr wrap="square" lIns="146283" tIns="91428" rIns="146283" bIns="91428" rtlCol="0">
              <a:spAutoFit/>
            </a:bodyPr>
            <a:lstStyle/>
            <a:p>
              <a:pPr marL="120636" indent="-120636" defTabSz="951304">
                <a:lnSpc>
                  <a:spcPct val="90000"/>
                </a:lnSpc>
                <a:defRPr/>
              </a:pPr>
              <a:r>
                <a:rPr lang="es-ES" sz="2400" dirty="0">
                  <a:solidFill>
                    <a:srgbClr val="000000"/>
                  </a:solidFill>
                  <a:latin typeface="+mj-lt"/>
                </a:rPr>
                <a:t>Listado de Hardware </a:t>
              </a:r>
              <a:r>
                <a:rPr lang="en-US" sz="2400" dirty="0">
                  <a:solidFill>
                    <a:srgbClr val="000000"/>
                  </a:solidFill>
                  <a:latin typeface="+mj-lt"/>
                </a:rPr>
                <a:t>compatible</a:t>
              </a:r>
              <a:endParaRPr lang="en-US" sz="2400" dirty="0">
                <a:solidFill>
                  <a:srgbClr val="000000"/>
                </a:solidFill>
                <a:latin typeface="+mj-lt"/>
                <a:hlinkClick r:id="rId3"/>
              </a:endParaRPr>
            </a:p>
            <a:p>
              <a:pPr marL="120636" indent="-120636" defTabSz="951304">
                <a:lnSpc>
                  <a:spcPct val="90000"/>
                </a:lnSpc>
                <a:defRPr/>
              </a:pPr>
              <a:r>
                <a:rPr lang="en-US" kern="0" dirty="0">
                  <a:gradFill>
                    <a:gsLst>
                      <a:gs pos="1250">
                        <a:srgbClr val="505050"/>
                      </a:gs>
                      <a:gs pos="100000">
                        <a:srgbClr val="505050"/>
                      </a:gs>
                    </a:gsLst>
                    <a:lin ang="5400000" scaled="0"/>
                  </a:gradFill>
                  <a:hlinkClick r:id="rId3"/>
                </a:rPr>
                <a:t>#</a:t>
              </a:r>
              <a:r>
                <a:rPr lang="en-US" kern="0" dirty="0" err="1">
                  <a:gradFill>
                    <a:gsLst>
                      <a:gs pos="1250">
                        <a:srgbClr val="505050"/>
                      </a:gs>
                      <a:gs pos="100000">
                        <a:srgbClr val="505050"/>
                      </a:gs>
                    </a:gsLst>
                    <a:lin ang="5400000" scaled="0"/>
                  </a:gradFill>
                  <a:hlinkClick r:id="rId3"/>
                </a:rPr>
                <a:t>hardwarecompatlist</a:t>
              </a:r>
              <a:endParaRPr lang="en-US" kern="0" dirty="0">
                <a:gradFill>
                  <a:gsLst>
                    <a:gs pos="1250">
                      <a:srgbClr val="505050"/>
                    </a:gs>
                    <a:gs pos="100000">
                      <a:srgbClr val="505050"/>
                    </a:gs>
                  </a:gsLst>
                  <a:lin ang="5400000" scaled="0"/>
                </a:gradFill>
              </a:endParaRPr>
            </a:p>
          </p:txBody>
        </p:sp>
        <p:sp>
          <p:nvSpPr>
            <p:cNvPr id="16" name="TextBox 15"/>
            <p:cNvSpPr txBox="1"/>
            <p:nvPr/>
          </p:nvSpPr>
          <p:spPr>
            <a:xfrm>
              <a:off x="7406640" y="760937"/>
              <a:ext cx="4754880" cy="572521"/>
            </a:xfrm>
            <a:prstGeom prst="rect">
              <a:avLst/>
            </a:prstGeom>
            <a:noFill/>
            <a:ln w="19050">
              <a:noFill/>
            </a:ln>
          </p:spPr>
          <p:txBody>
            <a:bodyPr wrap="square" lIns="146283" tIns="91428" rIns="146283" bIns="91428" rtlCol="0">
              <a:spAutoFit/>
            </a:bodyPr>
            <a:lstStyle/>
            <a:p>
              <a:pPr marL="120636" indent="-120636" defTabSz="951304">
                <a:lnSpc>
                  <a:spcPct val="90000"/>
                </a:lnSpc>
                <a:defRPr/>
              </a:pPr>
              <a:r>
                <a:rPr lang="en-US" sz="2800" b="1" kern="0" dirty="0" err="1">
                  <a:gradFill>
                    <a:gsLst>
                      <a:gs pos="1250">
                        <a:srgbClr val="505050"/>
                      </a:gs>
                      <a:gs pos="100000">
                        <a:srgbClr val="505050"/>
                      </a:gs>
                    </a:gsLst>
                    <a:lin ang="5400000" scaled="0"/>
                  </a:gradFill>
                </a:rPr>
                <a:t>Dispositivos</a:t>
              </a:r>
              <a:r>
                <a:rPr lang="en-US" sz="2800" b="1" kern="0" dirty="0">
                  <a:gradFill>
                    <a:gsLst>
                      <a:gs pos="1250">
                        <a:srgbClr val="505050"/>
                      </a:gs>
                      <a:gs pos="100000">
                        <a:srgbClr val="505050"/>
                      </a:gs>
                    </a:gsLst>
                    <a:lin ang="5400000" scaled="0"/>
                  </a:gradFill>
                </a:rPr>
                <a:t> </a:t>
              </a:r>
              <a:r>
                <a:rPr lang="en-US" sz="2800" b="1" kern="0" dirty="0" err="1">
                  <a:gradFill>
                    <a:gsLst>
                      <a:gs pos="1250">
                        <a:srgbClr val="505050"/>
                      </a:gs>
                      <a:gs pos="100000">
                        <a:srgbClr val="505050"/>
                      </a:gs>
                    </a:gsLst>
                    <a:lin ang="5400000" scaled="0"/>
                  </a:gradFill>
                </a:rPr>
                <a:t>utilizados</a:t>
              </a:r>
              <a:endParaRPr lang="en-US" sz="2800" b="1" kern="0" dirty="0">
                <a:gradFill>
                  <a:gsLst>
                    <a:gs pos="1250">
                      <a:srgbClr val="505050"/>
                    </a:gs>
                    <a:gs pos="100000">
                      <a:srgbClr val="505050"/>
                    </a:gs>
                  </a:gsLst>
                  <a:lin ang="5400000" scaled="0"/>
                </a:gradFill>
              </a:endParaRPr>
            </a:p>
          </p:txBody>
        </p:sp>
      </p:grpSp>
      <p:pic>
        <p:nvPicPr>
          <p:cNvPr id="17" name="Picture 16"/>
          <p:cNvPicPr>
            <a:picLocks noChangeAspect="1"/>
          </p:cNvPicPr>
          <p:nvPr/>
        </p:nvPicPr>
        <p:blipFill rotWithShape="1">
          <a:blip r:embed="rId4"/>
          <a:srcRect l="4578" r="6321" b="22499"/>
          <a:stretch/>
        </p:blipFill>
        <p:spPr>
          <a:xfrm>
            <a:off x="7132825" y="1090266"/>
            <a:ext cx="5334000" cy="2209800"/>
          </a:xfrm>
          <a:prstGeom prst="rect">
            <a:avLst/>
          </a:prstGeom>
        </p:spPr>
      </p:pic>
    </p:spTree>
    <p:extLst>
      <p:ext uri="{BB962C8B-B14F-4D97-AF65-F5344CB8AC3E}">
        <p14:creationId xmlns:p14="http://schemas.microsoft.com/office/powerpoint/2010/main" val="247411007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7818437"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175418" y="373062"/>
            <a:ext cx="7467600" cy="6370975"/>
          </a:xfrm>
          <a:solidFill>
            <a:schemeClr val="bg1">
              <a:alpha val="70000"/>
            </a:schemeClr>
          </a:solidFill>
        </p:spPr>
        <p:txBody>
          <a:bodyPr/>
          <a:lstStyle/>
          <a:p>
            <a:pPr lvl="0">
              <a:lnSpc>
                <a:spcPct val="150000"/>
              </a:lnSpc>
            </a:pPr>
            <a:r>
              <a:rPr lang="es-ES" sz="3600" b="1" dirty="0">
                <a:solidFill>
                  <a:schemeClr val="tx1"/>
                </a:solidFill>
              </a:rPr>
              <a:t>Qué hay detrás de </a:t>
            </a:r>
            <a:r>
              <a:rPr lang="es-ES" sz="3600" b="1" dirty="0" err="1">
                <a:solidFill>
                  <a:schemeClr val="tx1"/>
                </a:solidFill>
              </a:rPr>
              <a:t>WhoAreYou</a:t>
            </a:r>
            <a:r>
              <a:rPr lang="es-ES" sz="3600" b="1" dirty="0">
                <a:solidFill>
                  <a:schemeClr val="tx1"/>
                </a:solidFill>
              </a:rPr>
              <a:t>?</a:t>
            </a:r>
            <a:r>
              <a:rPr lang="es-ES" sz="3200" dirty="0">
                <a:solidFill>
                  <a:schemeClr val="tx1"/>
                </a:solidFill>
              </a:rPr>
              <a:t/>
            </a:r>
            <a:br>
              <a:rPr lang="es-ES" sz="3200" dirty="0">
                <a:solidFill>
                  <a:schemeClr val="tx1"/>
                </a:solidFill>
              </a:rPr>
            </a:br>
            <a:r>
              <a:rPr lang="es-ES" sz="3200" dirty="0">
                <a:solidFill>
                  <a:schemeClr val="tx1"/>
                </a:solidFill>
              </a:rPr>
              <a:t>* </a:t>
            </a:r>
            <a:r>
              <a:rPr lang="es-ES" sz="3200" dirty="0" err="1">
                <a:solidFill>
                  <a:schemeClr val="tx1"/>
                </a:solidFill>
              </a:rPr>
              <a:t>Cognitive</a:t>
            </a:r>
            <a:r>
              <a:rPr lang="es-ES" sz="3200" dirty="0">
                <a:solidFill>
                  <a:schemeClr val="tx1"/>
                </a:solidFill>
              </a:rPr>
              <a:t> </a:t>
            </a:r>
            <a:r>
              <a:rPr lang="es-ES" sz="3200" dirty="0" err="1">
                <a:solidFill>
                  <a:schemeClr val="tx1"/>
                </a:solidFill>
              </a:rPr>
              <a:t>Service</a:t>
            </a:r>
            <a:r>
              <a:rPr lang="es-ES" sz="3200" dirty="0">
                <a:solidFill>
                  <a:schemeClr val="tx1"/>
                </a:solidFill>
              </a:rPr>
              <a:t/>
            </a:r>
            <a:br>
              <a:rPr lang="es-ES" sz="3200" dirty="0">
                <a:solidFill>
                  <a:schemeClr val="tx1"/>
                </a:solidFill>
              </a:rPr>
            </a:br>
            <a:r>
              <a:rPr lang="es-ES" sz="3200" dirty="0">
                <a:solidFill>
                  <a:schemeClr val="tx1"/>
                </a:solidFill>
              </a:rPr>
              <a:t>* Windows 10 </a:t>
            </a:r>
            <a:r>
              <a:rPr lang="es-ES" sz="3200" dirty="0" err="1">
                <a:solidFill>
                  <a:schemeClr val="tx1"/>
                </a:solidFill>
              </a:rPr>
              <a:t>IoT</a:t>
            </a:r>
            <a:r>
              <a:rPr lang="es-ES" sz="3200" dirty="0">
                <a:solidFill>
                  <a:schemeClr val="tx1"/>
                </a:solidFill>
              </a:rPr>
              <a:t/>
            </a:r>
            <a:br>
              <a:rPr lang="es-ES" sz="3200" dirty="0">
                <a:solidFill>
                  <a:schemeClr val="tx1"/>
                </a:solidFill>
              </a:rPr>
            </a:br>
            <a:r>
              <a:rPr lang="es-ES" sz="3600" b="1" dirty="0">
                <a:solidFill>
                  <a:schemeClr val="tx1"/>
                </a:solidFill>
              </a:rPr>
              <a:t>Proyecto </a:t>
            </a:r>
            <a:r>
              <a:rPr lang="es-ES" sz="3600" b="1" dirty="0" err="1">
                <a:solidFill>
                  <a:schemeClr val="tx1"/>
                </a:solidFill>
              </a:rPr>
              <a:t>WhoAreYou</a:t>
            </a:r>
            <a:r>
              <a:rPr lang="es-ES" sz="3200" dirty="0">
                <a:solidFill>
                  <a:schemeClr val="tx1"/>
                </a:solidFill>
              </a:rPr>
              <a:t/>
            </a:r>
            <a:br>
              <a:rPr lang="es-ES" sz="3200" dirty="0">
                <a:solidFill>
                  <a:schemeClr val="tx1"/>
                </a:solidFill>
              </a:rPr>
            </a:br>
            <a:r>
              <a:rPr lang="es-ES" sz="3200" dirty="0">
                <a:solidFill>
                  <a:schemeClr val="tx1"/>
                </a:solidFill>
              </a:rPr>
              <a:t>* Conectando </a:t>
            </a:r>
            <a:r>
              <a:rPr lang="es-ES" sz="3200" dirty="0" err="1">
                <a:solidFill>
                  <a:schemeClr val="tx1"/>
                </a:solidFill>
              </a:rPr>
              <a:t>Cognitive</a:t>
            </a:r>
            <a:r>
              <a:rPr lang="es-ES" sz="3200" dirty="0">
                <a:solidFill>
                  <a:schemeClr val="tx1"/>
                </a:solidFill>
              </a:rPr>
              <a:t> e </a:t>
            </a:r>
            <a:r>
              <a:rPr lang="es-ES" sz="3200" dirty="0" err="1">
                <a:solidFill>
                  <a:schemeClr val="tx1"/>
                </a:solidFill>
              </a:rPr>
              <a:t>IoT</a:t>
            </a:r>
            <a:r>
              <a:rPr lang="es-ES" sz="3200" dirty="0">
                <a:solidFill>
                  <a:schemeClr val="tx1"/>
                </a:solidFill>
              </a:rPr>
              <a:t/>
            </a:r>
            <a:br>
              <a:rPr lang="es-ES" sz="3200" dirty="0">
                <a:solidFill>
                  <a:schemeClr val="tx1"/>
                </a:solidFill>
              </a:rPr>
            </a:br>
            <a:r>
              <a:rPr lang="es-ES" sz="3200" dirty="0">
                <a:solidFill>
                  <a:schemeClr val="tx1"/>
                </a:solidFill>
              </a:rPr>
              <a:t>* Desmontando </a:t>
            </a:r>
            <a:r>
              <a:rPr lang="es-ES" sz="3200" dirty="0" err="1">
                <a:solidFill>
                  <a:schemeClr val="tx1"/>
                </a:solidFill>
              </a:rPr>
              <a:t>WhoAreYou</a:t>
            </a:r>
            <a:r>
              <a:rPr lang="es-ES" sz="3200" dirty="0">
                <a:solidFill>
                  <a:schemeClr val="tx1"/>
                </a:solidFill>
              </a:rPr>
              <a:t/>
            </a:r>
            <a:br>
              <a:rPr lang="es-ES" sz="3200" dirty="0">
                <a:solidFill>
                  <a:schemeClr val="tx1"/>
                </a:solidFill>
              </a:rPr>
            </a:br>
            <a:r>
              <a:rPr lang="es-ES" sz="3200" dirty="0">
                <a:solidFill>
                  <a:schemeClr val="tx1"/>
                </a:solidFill>
              </a:rPr>
              <a:t>* El proyecto en acción</a:t>
            </a:r>
            <a:br>
              <a:rPr lang="es-ES" sz="3200" dirty="0">
                <a:solidFill>
                  <a:schemeClr val="tx1"/>
                </a:solidFill>
              </a:rPr>
            </a:br>
            <a:r>
              <a:rPr lang="es-ES" sz="3600" b="1" dirty="0">
                <a:solidFill>
                  <a:schemeClr val="tx1"/>
                </a:solidFill>
              </a:rPr>
              <a:t>Lecciones aprendidas y Próximos retos</a:t>
            </a:r>
            <a:endParaRPr lang="en-US" sz="1400" dirty="0">
              <a:solidFill>
                <a:schemeClr val="tx1"/>
              </a:solidFill>
            </a:endParaRPr>
          </a:p>
        </p:txBody>
      </p:sp>
      <p:sp>
        <p:nvSpPr>
          <p:cNvPr id="3" name="Rectangle 2"/>
          <p:cNvSpPr/>
          <p:nvPr/>
        </p:nvSpPr>
        <p:spPr bwMode="auto">
          <a:xfrm>
            <a:off x="175418" y="2963862"/>
            <a:ext cx="6780553" cy="2819400"/>
          </a:xfrm>
          <a:prstGeom prst="rect">
            <a:avLst/>
          </a:prstGeom>
          <a:noFill/>
          <a:ln w="50800" cap="flat">
            <a:solidFill>
              <a:schemeClr val="accent1">
                <a:alpha val="70000"/>
              </a:schemeClr>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971787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9069"/>
          <a:stretch/>
        </p:blipFill>
        <p:spPr>
          <a:xfrm>
            <a:off x="-30163" y="-35050"/>
            <a:ext cx="7437437" cy="6984914"/>
          </a:xfrm>
          <a:prstGeom prst="rect">
            <a:avLst/>
          </a:prstGeom>
        </p:spPr>
      </p:pic>
      <p:sp>
        <p:nvSpPr>
          <p:cNvPr id="7" name="Rectangle 6"/>
          <p:cNvSpPr/>
          <p:nvPr/>
        </p:nvSpPr>
        <p:spPr bwMode="auto">
          <a:xfrm>
            <a:off x="4846833" y="497"/>
            <a:ext cx="7588761" cy="6994028"/>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a:xfrm>
            <a:off x="5290124" y="1074708"/>
            <a:ext cx="4902304" cy="646331"/>
          </a:xfrm>
          <a:prstGeom prst="rect">
            <a:avLst/>
          </a:prstGeom>
        </p:spPr>
        <p:txBody>
          <a:bodyPr wrap="none">
            <a:spAutoFit/>
          </a:bodyPr>
          <a:lstStyle/>
          <a:p>
            <a:pPr lvl="0" defTabSz="932597">
              <a:lnSpc>
                <a:spcPct val="90000"/>
              </a:lnSpc>
              <a:spcAft>
                <a:spcPts val="612"/>
              </a:spcAft>
              <a:defRPr/>
            </a:pPr>
            <a:r>
              <a:rPr lang="en-US" sz="4000" b="1" kern="0" dirty="0">
                <a:gradFill>
                  <a:gsLst>
                    <a:gs pos="2917">
                      <a:srgbClr val="FFFFFF"/>
                    </a:gs>
                    <a:gs pos="30000">
                      <a:srgbClr val="FFFFFF"/>
                    </a:gs>
                  </a:gsLst>
                  <a:lin ang="5400000" scaled="0"/>
                </a:gradFill>
                <a:latin typeface="Segoe UI Light"/>
              </a:rPr>
              <a:t>¿</a:t>
            </a:r>
            <a:r>
              <a:rPr lang="es-ES" sz="4000" b="1" kern="0" dirty="0">
                <a:gradFill>
                  <a:gsLst>
                    <a:gs pos="2917">
                      <a:srgbClr val="FFFFFF"/>
                    </a:gs>
                    <a:gs pos="30000">
                      <a:srgbClr val="FFFFFF"/>
                    </a:gs>
                  </a:gsLst>
                  <a:lin ang="5400000" scaled="0"/>
                </a:gradFill>
                <a:latin typeface="Segoe UI Light"/>
              </a:rPr>
              <a:t>Qué es </a:t>
            </a:r>
            <a:r>
              <a:rPr lang="es-ES" sz="4000" b="1" kern="0" dirty="0" err="1">
                <a:gradFill>
                  <a:gsLst>
                    <a:gs pos="2917">
                      <a:srgbClr val="FFFFFF"/>
                    </a:gs>
                    <a:gs pos="30000">
                      <a:srgbClr val="FFFFFF"/>
                    </a:gs>
                  </a:gsLst>
                  <a:lin ang="5400000" scaled="0"/>
                </a:gradFill>
                <a:latin typeface="Segoe UI Light"/>
              </a:rPr>
              <a:t>WhoAreYou</a:t>
            </a:r>
            <a:r>
              <a:rPr lang="es-ES" sz="4000" b="1" kern="0" dirty="0">
                <a:gradFill>
                  <a:gsLst>
                    <a:gs pos="2917">
                      <a:srgbClr val="FFFFFF"/>
                    </a:gs>
                    <a:gs pos="30000">
                      <a:srgbClr val="FFFFFF"/>
                    </a:gs>
                  </a:gsLst>
                  <a:lin ang="5400000" scaled="0"/>
                </a:gradFill>
                <a:latin typeface="Segoe UI Light"/>
              </a:rPr>
              <a:t>?</a:t>
            </a:r>
          </a:p>
        </p:txBody>
      </p:sp>
      <p:sp>
        <p:nvSpPr>
          <p:cNvPr id="21" name="TextBox 20"/>
          <p:cNvSpPr txBox="1"/>
          <p:nvPr/>
        </p:nvSpPr>
        <p:spPr>
          <a:xfrm>
            <a:off x="5290124" y="1735629"/>
            <a:ext cx="6512449" cy="1036037"/>
          </a:xfrm>
          <a:prstGeom prst="rect">
            <a:avLst/>
          </a:prstGeom>
          <a:noFill/>
        </p:spPr>
        <p:txBody>
          <a:bodyPr wrap="square" lIns="186521" tIns="149217" rIns="186521" bIns="149217" rtlCol="0">
            <a:spAutoFit/>
          </a:bodyPr>
          <a:lstStyle/>
          <a:p>
            <a:pPr lvl="0" defTabSz="932597">
              <a:lnSpc>
                <a:spcPct val="90000"/>
              </a:lnSpc>
              <a:spcAft>
                <a:spcPts val="612"/>
              </a:spcAft>
              <a:defRPr/>
            </a:pPr>
            <a:r>
              <a:rPr lang="es-E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Plataforma que te permite administrar tus contactos para controlar el acceso</a:t>
            </a:r>
          </a:p>
        </p:txBody>
      </p:sp>
      <p:sp>
        <p:nvSpPr>
          <p:cNvPr id="15" name="Rectangle 14"/>
          <p:cNvSpPr/>
          <p:nvPr/>
        </p:nvSpPr>
        <p:spPr>
          <a:xfrm>
            <a:off x="5268388" y="3826941"/>
            <a:ext cx="5307863" cy="590931"/>
          </a:xfrm>
          <a:prstGeom prst="rect">
            <a:avLst/>
          </a:prstGeom>
        </p:spPr>
        <p:txBody>
          <a:bodyPr wrap="none">
            <a:spAutoFit/>
          </a:bodyPr>
          <a:lstStyle/>
          <a:p>
            <a:pPr lvl="0" defTabSz="932597">
              <a:lnSpc>
                <a:spcPct val="90000"/>
              </a:lnSpc>
              <a:spcAft>
                <a:spcPts val="612"/>
              </a:spcAft>
              <a:defRPr/>
            </a:pPr>
            <a:r>
              <a:rPr lang="en-US" sz="3600" b="1" kern="0" dirty="0">
                <a:gradFill>
                  <a:gsLst>
                    <a:gs pos="2917">
                      <a:srgbClr val="FFFFFF"/>
                    </a:gs>
                    <a:gs pos="30000">
                      <a:srgbClr val="FFFFFF"/>
                    </a:gs>
                  </a:gsLst>
                  <a:lin ang="5400000" scaled="0"/>
                </a:gradFill>
                <a:latin typeface="Segoe UI Light"/>
              </a:rPr>
              <a:t>¿</a:t>
            </a:r>
            <a:r>
              <a:rPr lang="es-ES" sz="3600" b="1" kern="0" dirty="0">
                <a:gradFill>
                  <a:gsLst>
                    <a:gs pos="2917">
                      <a:srgbClr val="FFFFFF"/>
                    </a:gs>
                    <a:gs pos="30000">
                      <a:srgbClr val="FFFFFF"/>
                    </a:gs>
                  </a:gsLst>
                  <a:lin ang="5400000" scaled="0"/>
                </a:gradFill>
                <a:latin typeface="Segoe UI Light"/>
              </a:rPr>
              <a:t>Qué problemas resuelve?</a:t>
            </a:r>
            <a:endParaRPr lang="es-ES" sz="4000" kern="0" dirty="0">
              <a:gradFill>
                <a:gsLst>
                  <a:gs pos="2917">
                    <a:srgbClr val="FFFFFF"/>
                  </a:gs>
                  <a:gs pos="30000">
                    <a:srgbClr val="FFFFFF"/>
                  </a:gs>
                </a:gsLst>
                <a:lin ang="5400000" scaled="0"/>
              </a:gradFill>
              <a:latin typeface="Segoe UI Light"/>
            </a:endParaRPr>
          </a:p>
        </p:txBody>
      </p:sp>
      <p:sp>
        <p:nvSpPr>
          <p:cNvPr id="16" name="TextBox 15"/>
          <p:cNvSpPr txBox="1"/>
          <p:nvPr/>
        </p:nvSpPr>
        <p:spPr>
          <a:xfrm>
            <a:off x="5268388" y="4487862"/>
            <a:ext cx="6512449" cy="1036037"/>
          </a:xfrm>
          <a:prstGeom prst="rect">
            <a:avLst/>
          </a:prstGeom>
          <a:noFill/>
        </p:spPr>
        <p:txBody>
          <a:bodyPr wrap="square" lIns="186521" tIns="149217" rIns="186521" bIns="149217" rtlCol="0">
            <a:spAutoFit/>
          </a:bodyPr>
          <a:lstStyle/>
          <a:p>
            <a:pPr lvl="0" defTabSz="932597">
              <a:lnSpc>
                <a:spcPct val="90000"/>
              </a:lnSpc>
              <a:spcAft>
                <a:spcPts val="612"/>
              </a:spcAft>
              <a:defRPr/>
            </a:pPr>
            <a:r>
              <a:rPr lang="es-E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Autorizar el acceso a amigos, personal de limpieza, profesor de inglés, </a:t>
            </a:r>
            <a:r>
              <a:rPr lang="es-ES" sz="2652"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etc</a:t>
            </a:r>
            <a:endParaRPr lang="es-E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9947116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tx1"/>
                </a:solidFill>
              </a:rPr>
              <a:t>Conectando </a:t>
            </a:r>
            <a:r>
              <a:rPr lang="es-ES" dirty="0" err="1">
                <a:solidFill>
                  <a:schemeClr val="tx1"/>
                </a:solidFill>
              </a:rPr>
              <a:t>Cognitive</a:t>
            </a:r>
            <a:r>
              <a:rPr lang="es-ES" dirty="0">
                <a:solidFill>
                  <a:schemeClr val="tx1"/>
                </a:solidFill>
              </a:rPr>
              <a:t> e </a:t>
            </a:r>
            <a:r>
              <a:rPr lang="es-ES" dirty="0" err="1">
                <a:solidFill>
                  <a:schemeClr val="tx1"/>
                </a:solidFill>
              </a:rPr>
              <a:t>IoT</a:t>
            </a:r>
            <a:r>
              <a:rPr lang="es-ES" dirty="0">
                <a:solidFill>
                  <a:schemeClr val="tx1"/>
                </a:solidFill>
              </a:rPr>
              <a:t/>
            </a:r>
            <a:br>
              <a:rPr lang="es-ES" dirty="0">
                <a:solidFill>
                  <a:schemeClr val="tx1"/>
                </a:solidFill>
              </a:rPr>
            </a:br>
            <a:endParaRPr lang="es-ES" dirty="0"/>
          </a:p>
        </p:txBody>
      </p:sp>
      <p:sp>
        <p:nvSpPr>
          <p:cNvPr id="49" name="TextBox 48"/>
          <p:cNvSpPr txBox="1"/>
          <p:nvPr/>
        </p:nvSpPr>
        <p:spPr>
          <a:xfrm>
            <a:off x="8857012" y="3483672"/>
            <a:ext cx="3000025" cy="2946230"/>
          </a:xfrm>
          <a:prstGeom prst="rect">
            <a:avLst/>
          </a:prstGeom>
          <a:noFill/>
        </p:spPr>
        <p:txBody>
          <a:bodyPr wrap="square" lIns="0" tIns="146304" rIns="0" bIns="146304" rtlCol="0">
            <a:noAutofit/>
          </a:bodyPr>
          <a:lstStyle/>
          <a:p>
            <a:pPr marL="0" marR="0" lvl="0" indent="0" algn="ctr" defTabSz="932688" rtl="0" eaLnBrk="1" fontAlgn="auto" latinLnBrk="0" hangingPunct="1">
              <a:lnSpc>
                <a:spcPct val="90000"/>
              </a:lnSpc>
              <a:spcBef>
                <a:spcPts val="0"/>
              </a:spcBef>
              <a:spcAft>
                <a:spcPts val="150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Segoe UI Light"/>
                <a:ea typeface="+mn-ea"/>
                <a:cs typeface="+mn-cs"/>
              </a:rPr>
              <a:t>Cognitive Service</a:t>
            </a:r>
          </a:p>
          <a:p>
            <a:pPr marL="0" marR="0" lvl="0" indent="0" algn="l" defTabSz="932688" rtl="0" eaLnBrk="1" fontAlgn="auto" latinLnBrk="0" hangingPunct="1">
              <a:lnSpc>
                <a:spcPct val="100000"/>
              </a:lnSpc>
              <a:spcBef>
                <a:spcPts val="0"/>
              </a:spcBef>
              <a:spcAft>
                <a:spcPts val="1500"/>
              </a:spcAft>
              <a:buClrTx/>
              <a:buSzTx/>
              <a:buFontTx/>
              <a:buNone/>
              <a:tabLst/>
              <a:defRPr/>
            </a:pPr>
            <a:r>
              <a:rPr lang="es-ES" sz="2200" spc="-102" dirty="0">
                <a:ln w="3175">
                  <a:noFill/>
                </a:ln>
                <a:latin typeface="+mj-lt"/>
                <a:cs typeface="Segoe UI" pitchFamily="34" charset="0"/>
              </a:rPr>
              <a:t>Plataforma de servicios inteligentes que permite el procesamiento de imágenes</a:t>
            </a:r>
          </a:p>
        </p:txBody>
      </p:sp>
      <p:cxnSp>
        <p:nvCxnSpPr>
          <p:cNvPr id="67" name="Straight Connector 66"/>
          <p:cNvCxnSpPr/>
          <p:nvPr/>
        </p:nvCxnSpPr>
        <p:spPr>
          <a:xfrm>
            <a:off x="4155730"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51837"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55637" y="3483672"/>
            <a:ext cx="3292309" cy="2946230"/>
          </a:xfrm>
          <a:prstGeom prst="rect">
            <a:avLst/>
          </a:prstGeom>
          <a:noFill/>
        </p:spPr>
        <p:txBody>
          <a:bodyPr wrap="square" lIns="0" tIns="146304" rIns="0" bIns="146304" rtlCol="0">
            <a:noAutofit/>
          </a:bodyPr>
          <a:lstStyle/>
          <a:p>
            <a:pPr marL="0" marR="0" lvl="0" indent="0" algn="ctr" defTabSz="932688" rtl="0" eaLnBrk="1" fontAlgn="auto" latinLnBrk="0" hangingPunct="1">
              <a:lnSpc>
                <a:spcPct val="90000"/>
              </a:lnSpc>
              <a:spcBef>
                <a:spcPts val="0"/>
              </a:spcBef>
              <a:spcAft>
                <a:spcPts val="1500"/>
              </a:spcAft>
              <a:buClrTx/>
              <a:buSzTx/>
              <a:buFontTx/>
              <a:buNone/>
              <a:tabLst/>
              <a:defRPr/>
            </a:pPr>
            <a:r>
              <a:rPr lang="es-ES" sz="2800" b="1" dirty="0">
                <a:solidFill>
                  <a:srgbClr val="0070C0"/>
                </a:solidFill>
                <a:latin typeface="Segoe UI Light"/>
              </a:rPr>
              <a:t>Windows 10 </a:t>
            </a:r>
            <a:r>
              <a:rPr lang="es-ES" sz="2800" b="1" dirty="0" err="1">
                <a:solidFill>
                  <a:srgbClr val="0070C0"/>
                </a:solidFill>
                <a:latin typeface="Segoe UI Light"/>
              </a:rPr>
              <a:t>IoT</a:t>
            </a:r>
            <a:r>
              <a:rPr lang="es-ES" sz="2800" b="1" dirty="0">
                <a:solidFill>
                  <a:srgbClr val="0070C0"/>
                </a:solidFill>
                <a:latin typeface="Segoe UI Light"/>
              </a:rPr>
              <a:t> </a:t>
            </a:r>
            <a:r>
              <a:rPr lang="es-ES" sz="2800" b="1" dirty="0" err="1">
                <a:solidFill>
                  <a:srgbClr val="0070C0"/>
                </a:solidFill>
                <a:latin typeface="Segoe UI Light"/>
              </a:rPr>
              <a:t>Core</a:t>
            </a:r>
            <a:endParaRPr kumimoji="0" lang="en-US" sz="2800" b="1" i="0" u="none" strike="noStrike" kern="1200" cap="none" spc="0" normalizeH="0" baseline="0" noProof="0" dirty="0">
              <a:ln>
                <a:noFill/>
              </a:ln>
              <a:solidFill>
                <a:srgbClr val="0070C0"/>
              </a:solidFill>
              <a:effectLst/>
              <a:uLnTx/>
              <a:uFillTx/>
              <a:latin typeface="Segoe UI Light"/>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lang="es-ES" sz="2200" spc="-102" dirty="0">
                <a:ln w="3175">
                  <a:noFill/>
                </a:ln>
                <a:latin typeface="+mj-lt"/>
                <a:cs typeface="Segoe UI" pitchFamily="34" charset="0"/>
              </a:rPr>
              <a:t>Sistema operativo para dispositivos que nos permita la captura de fotos</a:t>
            </a:r>
          </a:p>
        </p:txBody>
      </p:sp>
      <p:pic>
        <p:nvPicPr>
          <p:cNvPr id="3" name="Picture 2"/>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08000"/>
                    </a14:imgEffect>
                  </a14:imgLayer>
                </a14:imgProps>
              </a:ext>
              <a:ext uri="{28A0092B-C50C-407E-A947-70E740481C1C}">
                <a14:useLocalDpi xmlns:a14="http://schemas.microsoft.com/office/drawing/2010/main" val="0"/>
              </a:ext>
            </a:extLst>
          </a:blip>
          <a:srcRect l="12459" t="40179" r="13123" b="20286"/>
          <a:stretch/>
        </p:blipFill>
        <p:spPr>
          <a:xfrm>
            <a:off x="1174347" y="2366826"/>
            <a:ext cx="2254888" cy="684520"/>
          </a:xfrm>
          <a:prstGeom prst="rect">
            <a:avLst/>
          </a:prstGeom>
        </p:spPr>
      </p:pic>
      <p:pic>
        <p:nvPicPr>
          <p:cNvPr id="3074" name="Picture 2" descr="Resultado de imag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6106" y="2026578"/>
            <a:ext cx="2496455" cy="142298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541837" y="3483672"/>
            <a:ext cx="3464560" cy="2946230"/>
          </a:xfrm>
          <a:prstGeom prst="rect">
            <a:avLst/>
          </a:prstGeom>
          <a:noFill/>
        </p:spPr>
        <p:txBody>
          <a:bodyPr wrap="square" lIns="0" tIns="146304" rIns="0" bIns="146304" rtlCol="0">
            <a:noAutofit/>
          </a:bodyPr>
          <a:lstStyle/>
          <a:p>
            <a:pPr lvl="0" algn="ctr">
              <a:lnSpc>
                <a:spcPct val="90000"/>
              </a:lnSpc>
              <a:spcAft>
                <a:spcPts val="1500"/>
              </a:spcAft>
              <a:defRPr/>
            </a:pPr>
            <a:r>
              <a:rPr lang="en-US" sz="2800" b="1" dirty="0" err="1">
                <a:solidFill>
                  <a:srgbClr val="0070C0"/>
                </a:solidFill>
                <a:latin typeface="Segoe UI Light"/>
              </a:rPr>
              <a:t>WhoAreYou</a:t>
            </a:r>
            <a:r>
              <a:rPr lang="en-US" sz="2800" b="1" dirty="0">
                <a:solidFill>
                  <a:srgbClr val="0070C0"/>
                </a:solidFill>
                <a:latin typeface="Segoe UI Light"/>
              </a:rPr>
              <a:t>?</a:t>
            </a:r>
          </a:p>
          <a:p>
            <a:pPr marL="0" marR="0" lvl="0" indent="0" algn="l" defTabSz="932688" rtl="0" eaLnBrk="1" fontAlgn="auto" latinLnBrk="0" hangingPunct="1">
              <a:lnSpc>
                <a:spcPct val="90000"/>
              </a:lnSpc>
              <a:spcBef>
                <a:spcPts val="0"/>
              </a:spcBef>
              <a:spcAft>
                <a:spcPts val="1500"/>
              </a:spcAft>
              <a:buClrTx/>
              <a:buSzTx/>
              <a:buFontTx/>
              <a:buNone/>
              <a:tabLst/>
              <a:defRPr/>
            </a:pPr>
            <a:r>
              <a:rPr lang="es-ES" sz="2200" spc="-102" dirty="0">
                <a:ln w="3175">
                  <a:noFill/>
                </a:ln>
                <a:latin typeface="+mj-lt"/>
                <a:cs typeface="Segoe UI" pitchFamily="34" charset="0"/>
              </a:rPr>
              <a:t>Plataforma para conectar ambos mundos</a:t>
            </a:r>
          </a:p>
          <a:p>
            <a:pPr marL="0" marR="0" lvl="0" indent="0" algn="l" defTabSz="932742" rtl="0" eaLnBrk="1" fontAlgn="auto" latinLnBrk="0" hangingPunct="1">
              <a:lnSpc>
                <a:spcPct val="90000"/>
              </a:lnSpc>
              <a:spcBef>
                <a:spcPts val="0"/>
              </a:spcBef>
              <a:spcAft>
                <a:spcPts val="1500"/>
              </a:spcAft>
              <a:buClrTx/>
              <a:buSzTx/>
              <a:buFontTx/>
              <a:buNone/>
              <a:tabLst/>
              <a:defRPr/>
            </a:pPr>
            <a:endParaRPr kumimoji="0" lang="en-US" sz="2800" b="0" i="0" u="none" strike="noStrike" kern="1200" cap="none" spc="0" normalizeH="0" baseline="0" noProof="0" dirty="0">
              <a:ln>
                <a:noFill/>
              </a:ln>
              <a:effectLst/>
              <a:uLnTx/>
              <a:uFillTx/>
              <a:latin typeface="Segoe UI"/>
              <a:ea typeface="+mn-ea"/>
              <a:cs typeface="+mn-cs"/>
            </a:endParaRPr>
          </a:p>
        </p:txBody>
      </p:sp>
      <p:pic>
        <p:nvPicPr>
          <p:cNvPr id="3076" name="Picture 4" descr="http://image.slidesharecdn.com/projectoxford-160505225021/95/adding-image-and-voice-intelligence-to-your-apps-with-microsoft-cognitive-services-7-638.jpg?cb=1462488936"/>
          <p:cNvPicPr>
            <a:picLocks noChangeAspect="1" noChangeArrowheads="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4490" t="70780" r="51832" b="12514"/>
          <a:stretch/>
        </p:blipFill>
        <p:spPr bwMode="auto">
          <a:xfrm>
            <a:off x="5808480" y="2277425"/>
            <a:ext cx="1340397" cy="92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08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fade">
                                      <p:cBhvr>
                                        <p:cTn id="23" dur="500"/>
                                        <p:tgtEl>
                                          <p:spTgt spid="30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9"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tx1"/>
                </a:solidFill>
              </a:rPr>
              <a:t>Desmontando </a:t>
            </a:r>
            <a:r>
              <a:rPr lang="es-ES" dirty="0" err="1">
                <a:solidFill>
                  <a:schemeClr val="tx1"/>
                </a:solidFill>
              </a:rPr>
              <a:t>WhoAreYou</a:t>
            </a:r>
            <a:endParaRPr lang="es-ES" dirty="0"/>
          </a:p>
        </p:txBody>
      </p:sp>
      <p:sp>
        <p:nvSpPr>
          <p:cNvPr id="7" name="Rectangle 6"/>
          <p:cNvSpPr/>
          <p:nvPr/>
        </p:nvSpPr>
        <p:spPr bwMode="auto">
          <a:xfrm>
            <a:off x="5908055" y="1978427"/>
            <a:ext cx="3075956" cy="1253722"/>
          </a:xfrm>
          <a:prstGeom prst="rect">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ysClr val="windowText" lastClr="000000"/>
                </a:solidFill>
                <a:latin typeface="Segoe UI"/>
                <a:ea typeface="Segoe UI" pitchFamily="34" charset="0"/>
                <a:cs typeface="Segoe UI" pitchFamily="34" charset="0"/>
              </a:rPr>
              <a:t>Logic</a:t>
            </a:r>
            <a:endPar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sp>
        <p:nvSpPr>
          <p:cNvPr id="15" name="Rectangle 14"/>
          <p:cNvSpPr/>
          <p:nvPr/>
        </p:nvSpPr>
        <p:spPr bwMode="auto">
          <a:xfrm>
            <a:off x="167239" y="1551105"/>
            <a:ext cx="2078713" cy="3378093"/>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Windows 10 </a:t>
            </a:r>
            <a:r>
              <a:rPr kumimoji="0" lang="en-US" sz="2448" b="0" i="0" u="none" strike="noStrike" kern="0" cap="none" spc="0" normalizeH="0" baseline="0" noProof="0" dirty="0" err="1">
                <a:ln>
                  <a:noFill/>
                </a:ln>
                <a:solidFill>
                  <a:schemeClr val="bg1"/>
                </a:solidFill>
                <a:effectLst/>
                <a:uLnTx/>
                <a:uFillTx/>
                <a:latin typeface="Segoe UI"/>
                <a:ea typeface="Segoe UI" pitchFamily="34" charset="0"/>
                <a:cs typeface="Segoe UI" pitchFamily="34" charset="0"/>
              </a:rPr>
              <a:t>IoT</a:t>
            </a:r>
            <a:r>
              <a:rPr kumimoji="0" lang="en-US" sz="2448"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 Core</a:t>
            </a:r>
          </a:p>
        </p:txBody>
      </p:sp>
      <p:sp>
        <p:nvSpPr>
          <p:cNvPr id="9" name="Rectangle 8"/>
          <p:cNvSpPr/>
          <p:nvPr/>
        </p:nvSpPr>
        <p:spPr bwMode="auto">
          <a:xfrm>
            <a:off x="2530655" y="1287462"/>
            <a:ext cx="7162800" cy="5486400"/>
          </a:xfrm>
          <a:prstGeom prst="rect">
            <a:avLst/>
          </a:prstGeom>
          <a:noFill/>
          <a:ln w="57150" cap="flat" cmpd="sng" algn="ctr">
            <a:solidFill>
              <a:srgbClr val="FFFFFF">
                <a:lumMod val="50000"/>
              </a:srgbClr>
            </a:solidFill>
            <a:prstDash val="sysDot"/>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err="1">
                <a:ln>
                  <a:noFill/>
                </a:ln>
                <a:effectLst/>
                <a:uLnTx/>
                <a:uFillTx/>
                <a:latin typeface="Segoe UI"/>
                <a:ea typeface="Segoe UI" pitchFamily="34" charset="0"/>
                <a:cs typeface="Segoe UI" pitchFamily="34" charset="0"/>
              </a:rPr>
              <a:t>WhoAreYou</a:t>
            </a:r>
            <a:endParaRPr kumimoji="0" lang="en-US" sz="2448" b="0" i="0" u="none" strike="noStrike" kern="0" cap="none" spc="0" normalizeH="0" baseline="0" noProof="0" dirty="0">
              <a:ln>
                <a:noFill/>
              </a:ln>
              <a:effectLst/>
              <a:uLnTx/>
              <a:uFillTx/>
              <a:latin typeface="Segoe UI"/>
              <a:ea typeface="Segoe UI" pitchFamily="34" charset="0"/>
              <a:cs typeface="Segoe UI" pitchFamily="34" charset="0"/>
            </a:endParaRPr>
          </a:p>
        </p:txBody>
      </p:sp>
      <p:cxnSp>
        <p:nvCxnSpPr>
          <p:cNvPr id="20" name="Straight Arrow Connector 19"/>
          <p:cNvCxnSpPr/>
          <p:nvPr/>
        </p:nvCxnSpPr>
        <p:spPr>
          <a:xfrm>
            <a:off x="2245952" y="2298208"/>
            <a:ext cx="2408371" cy="0"/>
          </a:xfrm>
          <a:prstGeom prst="straightConnector1">
            <a:avLst/>
          </a:prstGeom>
          <a:noFill/>
          <a:ln w="38100" cap="flat" cmpd="sng" algn="ctr">
            <a:solidFill>
              <a:srgbClr val="005AA1"/>
            </a:solidFill>
            <a:prstDash val="solid"/>
            <a:headEnd type="triangle" w="med" len="med"/>
            <a:tailEnd type="triangle" w="med" len="med"/>
          </a:ln>
          <a:effectLst/>
        </p:spPr>
      </p:cxnSp>
      <p:sp>
        <p:nvSpPr>
          <p:cNvPr id="23" name="Rectangle 22"/>
          <p:cNvSpPr/>
          <p:nvPr/>
        </p:nvSpPr>
        <p:spPr bwMode="auto">
          <a:xfrm>
            <a:off x="10195861" y="1551105"/>
            <a:ext cx="1880810" cy="3378093"/>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a:t>
            </a:r>
          </a:p>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gradFill>
                  <a:gsLst>
                    <a:gs pos="0">
                      <a:srgbClr val="FFFFFF"/>
                    </a:gs>
                    <a:gs pos="100000">
                      <a:srgbClr val="FFFFFF"/>
                    </a:gs>
                  </a:gsLst>
                  <a:lin ang="5400000" scaled="0"/>
                </a:gradFill>
                <a:latin typeface="Segoe UI"/>
                <a:ea typeface="Segoe UI" pitchFamily="34" charset="0"/>
                <a:cs typeface="Segoe UI" pitchFamily="34" charset="0"/>
              </a:rPr>
              <a:t>Service</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Arrow Connector 23"/>
          <p:cNvCxnSpPr/>
          <p:nvPr/>
        </p:nvCxnSpPr>
        <p:spPr>
          <a:xfrm>
            <a:off x="8978408" y="2431708"/>
            <a:ext cx="1164978" cy="0"/>
          </a:xfrm>
          <a:prstGeom prst="straightConnector1">
            <a:avLst/>
          </a:prstGeom>
          <a:noFill/>
          <a:ln w="38100" cap="flat" cmpd="sng" algn="ctr">
            <a:solidFill>
              <a:srgbClr val="005AA1"/>
            </a:solidFill>
            <a:prstDash val="solid"/>
            <a:headEnd type="triangle" w="med" len="med"/>
            <a:tailEnd type="triangle" w="med" len="med"/>
          </a:ln>
          <a:effectLst/>
        </p:spPr>
      </p:cxnSp>
      <p:sp>
        <p:nvSpPr>
          <p:cNvPr id="26" name="Rectangle 25"/>
          <p:cNvSpPr/>
          <p:nvPr/>
        </p:nvSpPr>
        <p:spPr bwMode="auto">
          <a:xfrm>
            <a:off x="2644773" y="3045312"/>
            <a:ext cx="1539664" cy="2996366"/>
          </a:xfrm>
          <a:prstGeom prst="rect">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sz="2448" kern="0" dirty="0">
                <a:solidFill>
                  <a:sysClr val="windowText" lastClr="000000"/>
                </a:solidFill>
                <a:latin typeface="Segoe UI"/>
                <a:ea typeface="Segoe UI" pitchFamily="34" charset="0"/>
                <a:cs typeface="Segoe UI" pitchFamily="34" charset="0"/>
              </a:rPr>
              <a:t>Portal</a:t>
            </a:r>
            <a:endParaRPr lang="en-US" sz="2448" kern="0" dirty="0">
              <a:solidFill>
                <a:sysClr val="windowText" lastClr="000000"/>
              </a:solidFill>
              <a:latin typeface="Segoe UI"/>
              <a:ea typeface="Segoe UI" pitchFamily="34" charset="0"/>
              <a:cs typeface="Segoe UI" pitchFamily="34" charset="0"/>
            </a:endParaRPr>
          </a:p>
          <a:p>
            <a:pPr marL="0" marR="0" lvl="0" indent="0" algn="ctr" defTabSz="951028" eaLnBrk="1" fontAlgn="base" latinLnBrk="0" hangingPunct="1">
              <a:lnSpc>
                <a:spcPct val="90000"/>
              </a:lnSpc>
              <a:spcBef>
                <a:spcPct val="0"/>
              </a:spcBef>
              <a:spcAft>
                <a:spcPct val="0"/>
              </a:spcAft>
              <a:buClrTx/>
              <a:buSzTx/>
              <a:buFontTx/>
              <a:buNone/>
              <a:tabLst/>
              <a:defRPr/>
            </a:pPr>
            <a:r>
              <a:rPr lang="es-ES" sz="2448" kern="0" dirty="0" err="1">
                <a:solidFill>
                  <a:sysClr val="windowText" lastClr="000000"/>
                </a:solidFill>
                <a:latin typeface="Segoe UI"/>
                <a:ea typeface="Segoe UI" pitchFamily="34" charset="0"/>
                <a:cs typeface="Segoe UI" pitchFamily="34" charset="0"/>
              </a:rPr>
              <a:t>Admin</a:t>
            </a:r>
            <a:r>
              <a:rPr lang="es-ES" sz="2448" kern="0" dirty="0">
                <a:solidFill>
                  <a:sysClr val="windowText" lastClr="000000"/>
                </a:solidFill>
                <a:latin typeface="Segoe UI"/>
                <a:ea typeface="Segoe UI" pitchFamily="34" charset="0"/>
                <a:cs typeface="Segoe UI" pitchFamily="34" charset="0"/>
              </a:rPr>
              <a:t>.</a:t>
            </a:r>
            <a:endParaRPr kumimoji="0" lang="en-US" sz="2448"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sp>
        <p:nvSpPr>
          <p:cNvPr id="30" name="Rectangle 29"/>
          <p:cNvSpPr/>
          <p:nvPr/>
        </p:nvSpPr>
        <p:spPr bwMode="auto">
          <a:xfrm>
            <a:off x="5877892" y="3872918"/>
            <a:ext cx="1958840" cy="652802"/>
          </a:xfrm>
          <a:prstGeom prst="rect">
            <a:avLst/>
          </a:prstGeom>
          <a:solidFill>
            <a:srgbClr val="505050">
              <a:lumMod val="40000"/>
              <a:lumOff val="60000"/>
            </a:srgbClr>
          </a:solidFill>
          <a:ln w="9525" cap="flat" cmpd="sng" algn="ctr">
            <a:solidFill>
              <a:srgbClr val="000000"/>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a:solidFill>
                  <a:sysClr val="windowText" lastClr="000000"/>
                </a:solidFill>
                <a:latin typeface="Segoe UI"/>
                <a:ea typeface="Segoe UI" pitchFamily="34" charset="0"/>
                <a:cs typeface="Segoe UI" pitchFamily="34" charset="0"/>
              </a:rPr>
              <a:t>Personas</a:t>
            </a:r>
          </a:p>
        </p:txBody>
      </p:sp>
      <p:sp>
        <p:nvSpPr>
          <p:cNvPr id="31" name="Rectangle 30"/>
          <p:cNvSpPr/>
          <p:nvPr/>
        </p:nvSpPr>
        <p:spPr bwMode="auto">
          <a:xfrm>
            <a:off x="6276713" y="4302053"/>
            <a:ext cx="1958840" cy="652802"/>
          </a:xfrm>
          <a:prstGeom prst="rect">
            <a:avLst/>
          </a:prstGeom>
          <a:solidFill>
            <a:srgbClr val="505050">
              <a:lumMod val="40000"/>
              <a:lumOff val="60000"/>
            </a:srgbClr>
          </a:solidFill>
          <a:ln w="9525" cap="flat" cmpd="sng" algn="ctr">
            <a:solidFill>
              <a:srgbClr val="000000"/>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a:solidFill>
                  <a:sysClr val="windowText" lastClr="000000"/>
                </a:solidFill>
                <a:latin typeface="Segoe UI"/>
                <a:ea typeface="Segoe UI" pitchFamily="34" charset="0"/>
                <a:cs typeface="Segoe UI" pitchFamily="34" charset="0"/>
              </a:rPr>
              <a:t>Dispositivos</a:t>
            </a:r>
          </a:p>
        </p:txBody>
      </p:sp>
      <p:sp>
        <p:nvSpPr>
          <p:cNvPr id="32" name="Rectangle 31"/>
          <p:cNvSpPr/>
          <p:nvPr/>
        </p:nvSpPr>
        <p:spPr bwMode="auto">
          <a:xfrm>
            <a:off x="6675534" y="4764429"/>
            <a:ext cx="1958840" cy="652802"/>
          </a:xfrm>
          <a:prstGeom prst="rect">
            <a:avLst/>
          </a:prstGeom>
          <a:solidFill>
            <a:srgbClr val="505050">
              <a:lumMod val="40000"/>
              <a:lumOff val="60000"/>
            </a:srgbClr>
          </a:solidFill>
          <a:ln w="9525" cap="flat" cmpd="sng" algn="ctr">
            <a:solidFill>
              <a:srgbClr val="000000"/>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a:solidFill>
                  <a:sysClr val="windowText" lastClr="000000"/>
                </a:solidFill>
                <a:latin typeface="Segoe UI"/>
                <a:ea typeface="Segoe UI" pitchFamily="34" charset="0"/>
                <a:cs typeface="Segoe UI" pitchFamily="34" charset="0"/>
              </a:rPr>
              <a:t>Localizaciones</a:t>
            </a:r>
          </a:p>
        </p:txBody>
      </p:sp>
      <p:sp>
        <p:nvSpPr>
          <p:cNvPr id="33" name="Rectangle 32"/>
          <p:cNvSpPr/>
          <p:nvPr/>
        </p:nvSpPr>
        <p:spPr bwMode="auto">
          <a:xfrm>
            <a:off x="7145420" y="5226806"/>
            <a:ext cx="1958840" cy="652802"/>
          </a:xfrm>
          <a:prstGeom prst="rect">
            <a:avLst/>
          </a:prstGeom>
          <a:solidFill>
            <a:srgbClr val="505050">
              <a:lumMod val="40000"/>
              <a:lumOff val="60000"/>
            </a:srgbClr>
          </a:solidFill>
          <a:ln w="9525" cap="flat" cmpd="sng" algn="ctr">
            <a:solidFill>
              <a:srgbClr val="000000"/>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a:solidFill>
                  <a:sysClr val="windowText" lastClr="000000"/>
                </a:solidFill>
                <a:latin typeface="Segoe UI"/>
                <a:ea typeface="Segoe UI" pitchFamily="34" charset="0"/>
                <a:cs typeface="Segoe UI" pitchFamily="34" charset="0"/>
              </a:rPr>
              <a:t>Históricos</a:t>
            </a:r>
          </a:p>
        </p:txBody>
      </p:sp>
      <p:cxnSp>
        <p:nvCxnSpPr>
          <p:cNvPr id="53" name="Straight Arrow Connector 52"/>
          <p:cNvCxnSpPr>
            <a:stCxn id="7" idx="2"/>
          </p:cNvCxnSpPr>
          <p:nvPr/>
        </p:nvCxnSpPr>
        <p:spPr>
          <a:xfrm flipH="1">
            <a:off x="7437437" y="3232149"/>
            <a:ext cx="8596" cy="531813"/>
          </a:xfrm>
          <a:prstGeom prst="straightConnector1">
            <a:avLst/>
          </a:prstGeom>
          <a:noFill/>
          <a:ln w="38100" cap="flat" cmpd="sng" algn="ctr">
            <a:solidFill>
              <a:srgbClr val="005AA1"/>
            </a:solidFill>
            <a:prstDash val="solid"/>
            <a:headEnd type="triangle" w="med" len="med"/>
            <a:tailEnd type="triangle" w="med" len="med"/>
          </a:ln>
          <a:effectLst/>
        </p:spPr>
      </p:cxnSp>
      <p:sp>
        <p:nvSpPr>
          <p:cNvPr id="58" name="Rectangle 57"/>
          <p:cNvSpPr/>
          <p:nvPr/>
        </p:nvSpPr>
        <p:spPr bwMode="auto">
          <a:xfrm>
            <a:off x="4654323" y="1978427"/>
            <a:ext cx="806848" cy="4063251"/>
          </a:xfrm>
          <a:prstGeom prst="rect">
            <a:avLst/>
          </a:prstGeom>
          <a:noFill/>
          <a:ln w="25400" cap="flat" cmpd="sng" algn="ctr">
            <a:solidFill>
              <a:srgbClr val="000000"/>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a:solidFill>
                  <a:sysClr val="windowText" lastClr="000000"/>
                </a:solidFill>
                <a:latin typeface="Segoe UI"/>
                <a:ea typeface="Segoe UI" pitchFamily="34" charset="0"/>
                <a:cs typeface="Segoe UI" pitchFamily="34" charset="0"/>
              </a:rPr>
              <a:t>API</a:t>
            </a:r>
          </a:p>
        </p:txBody>
      </p:sp>
      <p:cxnSp>
        <p:nvCxnSpPr>
          <p:cNvPr id="60" name="Straight Arrow Connector 59"/>
          <p:cNvCxnSpPr/>
          <p:nvPr/>
        </p:nvCxnSpPr>
        <p:spPr>
          <a:xfrm flipV="1">
            <a:off x="4184437" y="4468725"/>
            <a:ext cx="416721" cy="6678"/>
          </a:xfrm>
          <a:prstGeom prst="straightConnector1">
            <a:avLst/>
          </a:prstGeom>
          <a:noFill/>
          <a:ln w="38100" cap="flat" cmpd="sng" algn="ctr">
            <a:solidFill>
              <a:srgbClr val="005AA1"/>
            </a:solidFill>
            <a:prstDash val="solid"/>
            <a:headEnd type="triangle" w="med" len="med"/>
            <a:tailEnd type="triangle" w="med" len="med"/>
          </a:ln>
          <a:effectLst/>
        </p:spPr>
      </p:cxnSp>
      <p:cxnSp>
        <p:nvCxnSpPr>
          <p:cNvPr id="62" name="Straight Arrow Connector 61"/>
          <p:cNvCxnSpPr>
            <a:endCxn id="7" idx="1"/>
          </p:cNvCxnSpPr>
          <p:nvPr/>
        </p:nvCxnSpPr>
        <p:spPr>
          <a:xfrm>
            <a:off x="5460403" y="2605288"/>
            <a:ext cx="447652" cy="0"/>
          </a:xfrm>
          <a:prstGeom prst="straightConnector1">
            <a:avLst/>
          </a:prstGeom>
          <a:noFill/>
          <a:ln w="38100" cap="flat" cmpd="sng" algn="ctr">
            <a:solidFill>
              <a:srgbClr val="005AA1"/>
            </a:solidFill>
            <a:prstDash val="solid"/>
            <a:headEnd type="triangle" w="med" len="med"/>
            <a:tailEnd type="triangle" w="med" len="med"/>
          </a:ln>
          <a:effectLst/>
        </p:spPr>
      </p:cxnSp>
      <p:grpSp>
        <p:nvGrpSpPr>
          <p:cNvPr id="74" name="Group 73"/>
          <p:cNvGrpSpPr/>
          <p:nvPr/>
        </p:nvGrpSpPr>
        <p:grpSpPr>
          <a:xfrm>
            <a:off x="2650281" y="5054356"/>
            <a:ext cx="1534473" cy="825252"/>
            <a:chOff x="6645371" y="-1469117"/>
            <a:chExt cx="5635144" cy="3352095"/>
          </a:xfrm>
        </p:grpSpPr>
        <p:sp>
          <p:nvSpPr>
            <p:cNvPr id="71" name="Rectangle 70"/>
            <p:cNvSpPr/>
            <p:nvPr/>
          </p:nvSpPr>
          <p:spPr bwMode="auto">
            <a:xfrm>
              <a:off x="9852160" y="68262"/>
              <a:ext cx="1928677" cy="129022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Isosceles Triangle 71"/>
            <p:cNvSpPr/>
            <p:nvPr/>
          </p:nvSpPr>
          <p:spPr bwMode="auto">
            <a:xfrm>
              <a:off x="7384859" y="-632122"/>
              <a:ext cx="1468599" cy="1526155"/>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146" name="Picture 2" descr="Resultado de image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5371" y="-1469117"/>
              <a:ext cx="5635144" cy="3352095"/>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Rectangle 69"/>
          <p:cNvSpPr/>
          <p:nvPr/>
        </p:nvSpPr>
        <p:spPr>
          <a:xfrm>
            <a:off x="2981475" y="5233176"/>
            <a:ext cx="493562" cy="341632"/>
          </a:xfrm>
          <a:prstGeom prst="rect">
            <a:avLst/>
          </a:prstGeom>
        </p:spPr>
        <p:txBody>
          <a:bodyPr wrap="square">
            <a:spAutoFit/>
          </a:bodyPr>
          <a:lstStyle/>
          <a:p>
            <a:pPr lvl="0" algn="ctr" defTabSz="951028" fontAlgn="base">
              <a:lnSpc>
                <a:spcPct val="90000"/>
              </a:lnSpc>
              <a:spcBef>
                <a:spcPct val="0"/>
              </a:spcBef>
              <a:spcAft>
                <a:spcPct val="0"/>
              </a:spcAft>
              <a:defRPr/>
            </a:pPr>
            <a:r>
              <a:rPr lang="es-ES" b="1" kern="0" dirty="0">
                <a:gradFill>
                  <a:gsLst>
                    <a:gs pos="0">
                      <a:srgbClr val="FFFFFF"/>
                    </a:gs>
                    <a:gs pos="100000">
                      <a:srgbClr val="FFFFFF"/>
                    </a:gs>
                  </a:gsLst>
                  <a:lin ang="5400000" scaled="0"/>
                </a:gradFill>
                <a:ea typeface="Segoe UI" pitchFamily="34" charset="0"/>
                <a:cs typeface="Segoe UI" pitchFamily="34" charset="0"/>
              </a:rPr>
              <a:t>2</a:t>
            </a:r>
            <a:endParaRPr lang="en-US" b="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148" name="Picture 4" descr="Resultado de imagen de swa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284142" y="4841903"/>
            <a:ext cx="1556144" cy="58355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az835927.vo.msecnd.net/sites/iot/Resources/images/WhyIoTCore/Makers.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4371" b="83167" l="32695" r="45643"/>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31077" t="50771" r="52738" b="13233"/>
          <a:stretch/>
        </p:blipFill>
        <p:spPr bwMode="auto">
          <a:xfrm>
            <a:off x="846406" y="3816817"/>
            <a:ext cx="818939" cy="81893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Resultado de imagen"/>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44873" y="3694517"/>
            <a:ext cx="1382786" cy="7881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686517" y="6252130"/>
            <a:ext cx="835486" cy="369332"/>
          </a:xfrm>
          <a:prstGeom prst="rect">
            <a:avLst/>
          </a:prstGeom>
        </p:spPr>
        <p:txBody>
          <a:bodyPr wrap="none">
            <a:spAutoFit/>
          </a:bodyPr>
          <a:lstStyle/>
          <a:p>
            <a:pPr lvl="0" algn="ctr" defTabSz="951028" fontAlgn="base">
              <a:lnSpc>
                <a:spcPct val="90000"/>
              </a:lnSpc>
              <a:spcBef>
                <a:spcPct val="0"/>
              </a:spcBef>
              <a:spcAft>
                <a:spcPct val="0"/>
              </a:spcAft>
              <a:defRPr/>
            </a:pPr>
            <a:r>
              <a:rPr lang="en-US" sz="2000" kern="0" dirty="0">
                <a:solidFill>
                  <a:sysClr val="windowText" lastClr="000000"/>
                </a:solidFill>
                <a:ea typeface="Segoe UI" pitchFamily="34" charset="0"/>
                <a:cs typeface="Segoe UI" pitchFamily="34" charset="0"/>
              </a:rPr>
              <a:t>Azure</a:t>
            </a:r>
          </a:p>
        </p:txBody>
      </p:sp>
    </p:spTree>
    <p:extLst>
      <p:ext uri="{BB962C8B-B14F-4D97-AF65-F5344CB8AC3E}">
        <p14:creationId xmlns:p14="http://schemas.microsoft.com/office/powerpoint/2010/main" val="10919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3366775" y="-50765"/>
            <a:ext cx="6057286" cy="6819662"/>
            <a:chOff x="6252945" y="1"/>
            <a:chExt cx="5939055" cy="6686550"/>
          </a:xfrm>
        </p:grpSpPr>
        <p:pic>
          <p:nvPicPr>
            <p:cNvPr id="1026"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b="52149"/>
            <a:stretch/>
          </p:blipFill>
          <p:spPr bwMode="auto">
            <a:xfrm>
              <a:off x="6252945" y="1"/>
              <a:ext cx="5939055" cy="66865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4"/>
            <a:srcRect l="9695" t="20462" r="62934" b="32678"/>
            <a:stretch/>
          </p:blipFill>
          <p:spPr>
            <a:xfrm>
              <a:off x="7050024" y="512833"/>
              <a:ext cx="1811691" cy="1783256"/>
            </a:xfrm>
            <a:prstGeom prst="rect">
              <a:avLst/>
            </a:prstGeom>
          </p:spPr>
        </p:pic>
      </p:grpSp>
      <p:pic>
        <p:nvPicPr>
          <p:cNvPr id="9"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t="72140"/>
          <a:stretch/>
        </p:blipFill>
        <p:spPr bwMode="auto">
          <a:xfrm>
            <a:off x="3366775" y="4081185"/>
            <a:ext cx="6057286" cy="39707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l="45900" t="66142" b="-1"/>
          <a:stretch/>
        </p:blipFill>
        <p:spPr bwMode="auto">
          <a:xfrm>
            <a:off x="6147117" y="3226299"/>
            <a:ext cx="3276944" cy="482560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bwMode="auto">
          <a:xfrm rot="20742790">
            <a:off x="3112602" y="3197258"/>
            <a:ext cx="6411335" cy="9114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CuadroTexto 12"/>
          <p:cNvSpPr txBox="1"/>
          <p:nvPr/>
        </p:nvSpPr>
        <p:spPr>
          <a:xfrm rot="20728748">
            <a:off x="3056588" y="3511189"/>
            <a:ext cx="3575536" cy="1001352"/>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solidFill>
                  <a:srgbClr val="0078D7"/>
                </a:solidFill>
              </a:rPr>
              <a:t>1 </a:t>
            </a:r>
            <a:r>
              <a:rPr lang="en-US" sz="2448" dirty="0" err="1">
                <a:solidFill>
                  <a:srgbClr val="0078D7"/>
                </a:solidFill>
              </a:rPr>
              <a:t>Juego</a:t>
            </a:r>
            <a:r>
              <a:rPr lang="en-US" sz="2448" dirty="0">
                <a:solidFill>
                  <a:srgbClr val="0078D7"/>
                </a:solidFill>
              </a:rPr>
              <a:t> Deus EX</a:t>
            </a:r>
          </a:p>
          <a:p>
            <a:pPr algn="ctr">
              <a:lnSpc>
                <a:spcPct val="90000"/>
              </a:lnSpc>
              <a:spcAft>
                <a:spcPts val="612"/>
              </a:spcAft>
            </a:pPr>
            <a:r>
              <a:rPr lang="en-US" sz="1836" dirty="0" err="1">
                <a:gradFill>
                  <a:gsLst>
                    <a:gs pos="2917">
                      <a:schemeClr val="tx1"/>
                    </a:gs>
                    <a:gs pos="30000">
                      <a:schemeClr val="tx1"/>
                    </a:gs>
                  </a:gsLst>
                  <a:lin ang="5400000" scaled="0"/>
                </a:gradFill>
              </a:rPr>
              <a:t>Cazando</a:t>
            </a:r>
            <a:r>
              <a:rPr lang="en-US" sz="1836" dirty="0">
                <a:gradFill>
                  <a:gsLst>
                    <a:gs pos="2917">
                      <a:schemeClr val="tx1"/>
                    </a:gs>
                    <a:gs pos="30000">
                      <a:schemeClr val="tx1"/>
                    </a:gs>
                  </a:gsLst>
                  <a:lin ang="5400000" scaled="0"/>
                </a:gradFill>
              </a:rPr>
              <a:t> a 5 Speakers</a:t>
            </a:r>
          </a:p>
        </p:txBody>
      </p:sp>
      <p:sp>
        <p:nvSpPr>
          <p:cNvPr id="16" name="CuadroTexto 15"/>
          <p:cNvSpPr txBox="1"/>
          <p:nvPr/>
        </p:nvSpPr>
        <p:spPr>
          <a:xfrm rot="20780275">
            <a:off x="5928955" y="2702839"/>
            <a:ext cx="3905576" cy="984939"/>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solidFill>
                  <a:srgbClr val="0078D7"/>
                </a:solidFill>
              </a:rPr>
              <a:t>1 </a:t>
            </a:r>
            <a:r>
              <a:rPr lang="en-US" sz="2448" dirty="0" err="1">
                <a:solidFill>
                  <a:srgbClr val="0078D7"/>
                </a:solidFill>
              </a:rPr>
              <a:t>Curso</a:t>
            </a:r>
            <a:r>
              <a:rPr lang="en-US" sz="2448" dirty="0">
                <a:solidFill>
                  <a:srgbClr val="0078D7"/>
                </a:solidFill>
              </a:rPr>
              <a:t> </a:t>
            </a:r>
            <a:r>
              <a:rPr lang="en-US" sz="2448" dirty="0" err="1">
                <a:solidFill>
                  <a:srgbClr val="0078D7"/>
                </a:solidFill>
              </a:rPr>
              <a:t>desarrollo</a:t>
            </a:r>
            <a:r>
              <a:rPr lang="en-US" sz="2448" dirty="0">
                <a:solidFill>
                  <a:srgbClr val="0078D7"/>
                </a:solidFill>
              </a:rPr>
              <a:t> apps</a:t>
            </a:r>
          </a:p>
          <a:p>
            <a:pPr algn="ctr">
              <a:lnSpc>
                <a:spcPct val="90000"/>
              </a:lnSpc>
              <a:spcAft>
                <a:spcPts val="612"/>
              </a:spcAft>
            </a:pPr>
            <a:r>
              <a:rPr lang="en-US" sz="1836" dirty="0" err="1">
                <a:gradFill>
                  <a:gsLst>
                    <a:gs pos="2917">
                      <a:schemeClr val="tx1"/>
                    </a:gs>
                    <a:gs pos="30000">
                      <a:schemeClr val="tx1"/>
                    </a:gs>
                  </a:gsLst>
                  <a:lin ang="5400000" scaled="0"/>
                </a:gradFill>
              </a:rPr>
              <a:t>Cazando</a:t>
            </a:r>
            <a:r>
              <a:rPr lang="en-US" sz="1836" dirty="0">
                <a:gradFill>
                  <a:gsLst>
                    <a:gs pos="2917">
                      <a:schemeClr val="tx1"/>
                    </a:gs>
                    <a:gs pos="30000">
                      <a:schemeClr val="tx1"/>
                    </a:gs>
                  </a:gsLst>
                  <a:lin ang="5400000" scaled="0"/>
                </a:gradFill>
              </a:rPr>
              <a:t> a Javier Suárez</a:t>
            </a:r>
          </a:p>
        </p:txBody>
      </p:sp>
      <p:sp>
        <p:nvSpPr>
          <p:cNvPr id="18" name="CuadroTexto 17"/>
          <p:cNvSpPr txBox="1"/>
          <p:nvPr/>
        </p:nvSpPr>
        <p:spPr>
          <a:xfrm rot="16200000">
            <a:off x="-412317" y="3258190"/>
            <a:ext cx="7201770" cy="583860"/>
          </a:xfrm>
          <a:prstGeom prst="rect">
            <a:avLst/>
          </a:prstGeom>
          <a:noFill/>
        </p:spPr>
        <p:txBody>
          <a:bodyPr wrap="square" lIns="186521" tIns="149217" rIns="186521" bIns="149217" rtlCol="0">
            <a:spAutoFit/>
          </a:bodyPr>
          <a:lstStyle/>
          <a:p>
            <a:pPr algn="ctr">
              <a:lnSpc>
                <a:spcPct val="90000"/>
              </a:lnSpc>
              <a:spcAft>
                <a:spcPts val="612"/>
              </a:spcAft>
            </a:pPr>
            <a:r>
              <a:rPr lang="en-US" sz="2040" b="1" dirty="0">
                <a:solidFill>
                  <a:srgbClr val="0078D7"/>
                </a:solidFill>
              </a:rPr>
              <a:t>SORTEAMOS  </a:t>
            </a:r>
            <a:r>
              <a:rPr lang="en-US" sz="2040" b="1" dirty="0" err="1">
                <a:solidFill>
                  <a:srgbClr val="BDBDBD"/>
                </a:solidFill>
              </a:rPr>
              <a:t>SORTEAMOS</a:t>
            </a:r>
            <a:r>
              <a:rPr lang="en-US" sz="2040" b="1" dirty="0">
                <a:solidFill>
                  <a:srgbClr val="BDBDBD"/>
                </a:solidFill>
              </a:rPr>
              <a:t>  </a:t>
            </a:r>
            <a:r>
              <a:rPr lang="en-US" sz="2040" b="1" dirty="0" err="1">
                <a:solidFill>
                  <a:srgbClr val="0078D7"/>
                </a:solidFill>
              </a:rPr>
              <a:t>SORTEAMOS</a:t>
            </a:r>
            <a:r>
              <a:rPr lang="en-US" sz="2040" b="1" dirty="0">
                <a:solidFill>
                  <a:srgbClr val="0078D7"/>
                </a:solidFill>
              </a:rPr>
              <a:t> </a:t>
            </a:r>
            <a:r>
              <a:rPr lang="en-US" sz="2040" b="1" dirty="0" err="1">
                <a:solidFill>
                  <a:srgbClr val="BDBDBD"/>
                </a:solidFill>
              </a:rPr>
              <a:t>SORTEAMOS</a:t>
            </a:r>
            <a:endParaRPr lang="en-US" sz="2040" b="1" dirty="0">
              <a:solidFill>
                <a:srgbClr val="BDBDBD"/>
              </a:solidFill>
            </a:endParaRPr>
          </a:p>
        </p:txBody>
      </p:sp>
      <p:sp>
        <p:nvSpPr>
          <p:cNvPr id="20" name="CuadroTexto 19"/>
          <p:cNvSpPr txBox="1"/>
          <p:nvPr/>
        </p:nvSpPr>
        <p:spPr>
          <a:xfrm>
            <a:off x="9595699" y="6066546"/>
            <a:ext cx="2839894"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b="1" dirty="0">
                <a:solidFill>
                  <a:srgbClr val="0078D7"/>
                </a:solidFill>
              </a:rPr>
              <a:t>http://bit.ly/plain-go</a:t>
            </a:r>
          </a:p>
        </p:txBody>
      </p:sp>
      <p:pic>
        <p:nvPicPr>
          <p:cNvPr id="3" name="Imagen 2"/>
          <p:cNvPicPr>
            <a:picLocks noChangeAspect="1"/>
          </p:cNvPicPr>
          <p:nvPr/>
        </p:nvPicPr>
        <p:blipFill>
          <a:blip r:embed="rId5"/>
          <a:stretch>
            <a:fillRect/>
          </a:stretch>
        </p:blipFill>
        <p:spPr>
          <a:xfrm rot="21351034">
            <a:off x="9083228" y="2984193"/>
            <a:ext cx="983217" cy="98321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526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3777" r="-1"/>
          <a:stretch/>
        </p:blipFill>
        <p:spPr>
          <a:xfrm>
            <a:off x="-30163" y="0"/>
            <a:ext cx="5895276" cy="6990292"/>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 r="36776"/>
          <a:stretch/>
        </p:blipFill>
        <p:spPr>
          <a:xfrm>
            <a:off x="5837236" y="4233"/>
            <a:ext cx="6629401" cy="6990292"/>
          </a:xfrm>
          <a:prstGeom prst="rect">
            <a:avLst/>
          </a:prstGeom>
        </p:spPr>
      </p:pic>
      <p:sp>
        <p:nvSpPr>
          <p:cNvPr id="5" name="Rectangle 4"/>
          <p:cNvSpPr/>
          <p:nvPr/>
        </p:nvSpPr>
        <p:spPr bwMode="auto">
          <a:xfrm>
            <a:off x="3551237" y="220661"/>
            <a:ext cx="8686800" cy="4283281"/>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a:xfrm>
            <a:off x="3879194" y="525462"/>
            <a:ext cx="8248806" cy="600934"/>
          </a:xfrm>
          <a:prstGeom prst="rect">
            <a:avLst/>
          </a:prstGeom>
        </p:spPr>
        <p:txBody>
          <a:bodyPr wrap="square">
            <a:spAutoFit/>
          </a:bodyPr>
          <a:lstStyle/>
          <a:p>
            <a:pPr lvl="0" defTabSz="932597">
              <a:lnSpc>
                <a:spcPct val="90000"/>
              </a:lnSpc>
              <a:spcAft>
                <a:spcPts val="612"/>
              </a:spcAft>
              <a:defRPr/>
            </a:pPr>
            <a:r>
              <a:rPr lang="es-ES" sz="3672" b="1" kern="0" dirty="0" err="1">
                <a:solidFill>
                  <a:srgbClr val="000000"/>
                </a:solidFill>
                <a:latin typeface="Segoe UI Light"/>
              </a:rPr>
              <a:t>Workflows</a:t>
            </a:r>
            <a:r>
              <a:rPr lang="es-ES" sz="3672" b="1" kern="0" dirty="0">
                <a:solidFill>
                  <a:srgbClr val="000000"/>
                </a:solidFill>
                <a:latin typeface="Segoe UI Light"/>
              </a:rPr>
              <a:t> en </a:t>
            </a:r>
            <a:r>
              <a:rPr lang="es-ES" sz="3672" b="1" kern="0" dirty="0" err="1">
                <a:solidFill>
                  <a:srgbClr val="000000"/>
                </a:solidFill>
                <a:latin typeface="Segoe UI Light"/>
              </a:rPr>
              <a:t>WhoAreYou</a:t>
            </a:r>
            <a:endParaRPr kumimoji="0" lang="en-US" sz="3672" b="1" i="0" u="none" strike="noStrike" kern="0" cap="none" spc="0" normalizeH="0" baseline="0" noProof="0" dirty="0">
              <a:ln>
                <a:noFill/>
              </a:ln>
              <a:solidFill>
                <a:srgbClr val="000000"/>
              </a:solidFill>
              <a:effectLst/>
              <a:uLnTx/>
              <a:uFillTx/>
              <a:latin typeface="Segoe UI Light"/>
            </a:endParaRPr>
          </a:p>
        </p:txBody>
      </p:sp>
      <p:sp>
        <p:nvSpPr>
          <p:cNvPr id="7" name="TextBox 6"/>
          <p:cNvSpPr txBox="1"/>
          <p:nvPr/>
        </p:nvSpPr>
        <p:spPr>
          <a:xfrm>
            <a:off x="3932235" y="1186383"/>
            <a:ext cx="8105075" cy="2886672"/>
          </a:xfrm>
          <a:prstGeom prst="rect">
            <a:avLst/>
          </a:prstGeom>
          <a:noFill/>
        </p:spPr>
        <p:txBody>
          <a:bodyPr wrap="square" lIns="186521" tIns="149217" rIns="186521" bIns="149217" rtlCol="0">
            <a:spAutoFit/>
          </a:bodyPr>
          <a:lstStyle/>
          <a:p>
            <a:r>
              <a:rPr lang="es-ES" sz="2800" dirty="0">
                <a:solidFill>
                  <a:srgbClr val="000000"/>
                </a:solidFill>
              </a:rPr>
              <a:t>Administración de contactos</a:t>
            </a:r>
          </a:p>
          <a:p>
            <a:endParaRPr lang="es-ES" sz="2800" dirty="0">
              <a:solidFill>
                <a:srgbClr val="000000"/>
              </a:solidFill>
            </a:endParaRPr>
          </a:p>
          <a:p>
            <a:r>
              <a:rPr lang="es-ES" sz="2800" dirty="0">
                <a:solidFill>
                  <a:srgbClr val="000000"/>
                </a:solidFill>
              </a:rPr>
              <a:t>Flujo de acceso desde el dispositivo IoT</a:t>
            </a:r>
          </a:p>
          <a:p>
            <a:endParaRPr lang="es-ES" sz="2800" dirty="0">
              <a:solidFill>
                <a:srgbClr val="000000"/>
              </a:solidFill>
            </a:endParaRPr>
          </a:p>
          <a:p>
            <a:r>
              <a:rPr lang="es-ES" sz="2800" dirty="0">
                <a:solidFill>
                  <a:srgbClr val="000000"/>
                </a:solidFill>
              </a:rPr>
              <a:t>Análisis de emociones</a:t>
            </a:r>
          </a:p>
          <a:p>
            <a:endParaRPr lang="en-US" sz="2800" dirty="0">
              <a:solidFill>
                <a:srgbClr val="000000"/>
              </a:solidFill>
            </a:endParaRPr>
          </a:p>
        </p:txBody>
      </p:sp>
    </p:spTree>
    <p:extLst>
      <p:ext uri="{BB962C8B-B14F-4D97-AF65-F5344CB8AC3E}">
        <p14:creationId xmlns:p14="http://schemas.microsoft.com/office/powerpoint/2010/main" val="386583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Flujo de Administración</a:t>
            </a:r>
          </a:p>
        </p:txBody>
      </p:sp>
      <p:sp>
        <p:nvSpPr>
          <p:cNvPr id="37" name="Rectangle 36"/>
          <p:cNvSpPr/>
          <p:nvPr/>
        </p:nvSpPr>
        <p:spPr bwMode="auto">
          <a:xfrm>
            <a:off x="769664" y="2283978"/>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chemeClr val="bg1"/>
                </a:solidFill>
                <a:latin typeface="Segoe UI"/>
                <a:ea typeface="Segoe UI" pitchFamily="34" charset="0"/>
                <a:cs typeface="Segoe UI" pitchFamily="34" charset="0"/>
              </a:rPr>
              <a:t>Portal</a:t>
            </a:r>
          </a:p>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chemeClr val="bg1"/>
                </a:solidFill>
                <a:latin typeface="Segoe UI"/>
                <a:ea typeface="Segoe UI" pitchFamily="34" charset="0"/>
                <a:cs typeface="Segoe UI" pitchFamily="34" charset="0"/>
              </a:rPr>
              <a:t>Web</a:t>
            </a:r>
            <a:r>
              <a:rPr kumimoji="0" lang="en-US" sz="2448"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 </a:t>
            </a:r>
          </a:p>
        </p:txBody>
      </p:sp>
      <p:sp>
        <p:nvSpPr>
          <p:cNvPr id="68" name="Rectangle 67"/>
          <p:cNvSpPr/>
          <p:nvPr/>
        </p:nvSpPr>
        <p:spPr bwMode="auto">
          <a:xfrm>
            <a:off x="5050113" y="2297376"/>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WhoAreYou</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70" name="Straight Arrow Connector 69"/>
          <p:cNvCxnSpPr/>
          <p:nvPr/>
        </p:nvCxnSpPr>
        <p:spPr>
          <a:xfrm>
            <a:off x="3469059" y="2683454"/>
            <a:ext cx="1325213" cy="42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2" descr="Resultado de imagen de user ico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9448" y="1661217"/>
            <a:ext cx="773832" cy="773832"/>
          </a:xfrm>
          <a:prstGeom prst="rect">
            <a:avLst/>
          </a:prstGeom>
          <a:solidFill>
            <a:schemeClr val="bg1"/>
          </a:solidFill>
          <a:ln>
            <a:solidFill>
              <a:schemeClr val="tx1"/>
            </a:solidFill>
          </a:ln>
          <a:extLst/>
        </p:spPr>
      </p:pic>
      <p:cxnSp>
        <p:nvCxnSpPr>
          <p:cNvPr id="20" name="Straight Arrow Connector 19"/>
          <p:cNvCxnSpPr/>
          <p:nvPr/>
        </p:nvCxnSpPr>
        <p:spPr>
          <a:xfrm flipH="1">
            <a:off x="3398837" y="4017005"/>
            <a:ext cx="130146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auto">
          <a:xfrm>
            <a:off x="9348024" y="2283978"/>
            <a:ext cx="2338615" cy="984684"/>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Azure</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s-E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Storage</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24" name="Straight Arrow Connector 23"/>
          <p:cNvCxnSpPr/>
          <p:nvPr/>
        </p:nvCxnSpPr>
        <p:spPr>
          <a:xfrm>
            <a:off x="7749508" y="2691991"/>
            <a:ext cx="1325213" cy="42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702976" y="3106446"/>
            <a:ext cx="1325213" cy="425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6" name="Picture 2" descr="Resultado de imagen de user ico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81460" y="1683069"/>
            <a:ext cx="773832" cy="773832"/>
          </a:xfrm>
          <a:prstGeom prst="rect">
            <a:avLst/>
          </a:prstGeom>
          <a:solidFill>
            <a:schemeClr val="bg1"/>
          </a:solidFill>
          <a:ln>
            <a:solidFill>
              <a:schemeClr val="tx1"/>
            </a:solidFill>
          </a:ln>
          <a:extLst/>
        </p:spPr>
      </p:pic>
      <p:sp>
        <p:nvSpPr>
          <p:cNvPr id="27" name="Rectangle 26"/>
          <p:cNvSpPr/>
          <p:nvPr/>
        </p:nvSpPr>
        <p:spPr bwMode="auto">
          <a:xfrm>
            <a:off x="9348024" y="3427348"/>
            <a:ext cx="2338615" cy="984684"/>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Cognitive</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Services</a:t>
            </a:r>
          </a:p>
        </p:txBody>
      </p:sp>
      <p:cxnSp>
        <p:nvCxnSpPr>
          <p:cNvPr id="28" name="Straight Arrow Connector 27"/>
          <p:cNvCxnSpPr/>
          <p:nvPr/>
        </p:nvCxnSpPr>
        <p:spPr>
          <a:xfrm>
            <a:off x="7749508" y="3649662"/>
            <a:ext cx="1325213" cy="42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060044" y="2745504"/>
            <a:ext cx="968145" cy="494751"/>
          </a:xfrm>
          <a:prstGeom prst="rect">
            <a:avLst/>
          </a:prstGeom>
          <a:noFill/>
        </p:spPr>
        <p:txBody>
          <a:bodyPr wrap="square" lIns="182880" tIns="146304" rIns="182880" bIns="146304" rtlCol="0">
            <a:spAutoFit/>
          </a:bodyPr>
          <a:lstStyle/>
          <a:p>
            <a:pPr>
              <a:lnSpc>
                <a:spcPct val="90000"/>
              </a:lnSpc>
              <a:spcAft>
                <a:spcPts val="600"/>
              </a:spcAft>
            </a:pPr>
            <a:r>
              <a:rPr lang="es-ES" sz="1400" b="1"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URL</a:t>
            </a:r>
          </a:p>
        </p:txBody>
      </p:sp>
      <p:cxnSp>
        <p:nvCxnSpPr>
          <p:cNvPr id="30" name="Straight Arrow Connector 29"/>
          <p:cNvCxnSpPr/>
          <p:nvPr/>
        </p:nvCxnSpPr>
        <p:spPr>
          <a:xfrm>
            <a:off x="7749507" y="4017005"/>
            <a:ext cx="1325213" cy="425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8330307" y="4031802"/>
            <a:ext cx="254799" cy="486997"/>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29448" y="3615013"/>
            <a:ext cx="968145" cy="494751"/>
          </a:xfrm>
          <a:prstGeom prst="rect">
            <a:avLst/>
          </a:prstGeom>
          <a:noFill/>
        </p:spPr>
        <p:txBody>
          <a:bodyPr wrap="square" lIns="182880" tIns="146304" rIns="182880" bIns="146304" rtlCol="0">
            <a:spAutoFit/>
          </a:bodyPr>
          <a:lstStyle/>
          <a:p>
            <a:pPr>
              <a:lnSpc>
                <a:spcPct val="90000"/>
              </a:lnSpc>
              <a:spcAft>
                <a:spcPts val="600"/>
              </a:spcAft>
            </a:pPr>
            <a:r>
              <a:rPr lang="es-ES" sz="1400" b="1"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OK</a:t>
            </a:r>
          </a:p>
        </p:txBody>
      </p:sp>
      <p:sp>
        <p:nvSpPr>
          <p:cNvPr id="10" name="Rectangle 9"/>
          <p:cNvSpPr/>
          <p:nvPr/>
        </p:nvSpPr>
        <p:spPr>
          <a:xfrm>
            <a:off x="5210081" y="4594604"/>
            <a:ext cx="6750050" cy="738664"/>
          </a:xfrm>
          <a:prstGeom prst="rect">
            <a:avLst/>
          </a:prstGeom>
        </p:spPr>
        <p:txBody>
          <a:bodyPr wrap="square">
            <a:spAutoFit/>
          </a:bodyPr>
          <a:lstStyle/>
          <a:p>
            <a:r>
              <a:rPr lang="es-ES" sz="1400" b="1" dirty="0">
                <a:solidFill>
                  <a:srgbClr val="000000"/>
                </a:solidFill>
                <a:latin typeface="Courier New" panose="02070309020205020404" pitchFamily="49" charset="0"/>
                <a:cs typeface="Courier New" panose="02070309020205020404" pitchFamily="49" charset="0"/>
              </a:rPr>
              <a:t>{</a:t>
            </a:r>
          </a:p>
          <a:p>
            <a:r>
              <a:rPr lang="es-ES" sz="1400" b="1" dirty="0">
                <a:solidFill>
                  <a:srgbClr val="000000"/>
                </a:solidFill>
                <a:latin typeface="Courier New" panose="02070309020205020404" pitchFamily="49" charset="0"/>
                <a:cs typeface="Courier New" panose="02070309020205020404" pitchFamily="49" charset="0"/>
              </a:rPr>
              <a:t>   "persistedFaceId":"19239a70-7661-486f-8154-96df45a6d9dc“</a:t>
            </a:r>
          </a:p>
          <a:p>
            <a:r>
              <a:rPr lang="es-ES" sz="1400" b="1" dirty="0">
                <a:solidFill>
                  <a:srgbClr val="000000"/>
                </a:solidFill>
                <a:latin typeface="Courier New" panose="02070309020205020404" pitchFamily="49" charset="0"/>
                <a:cs typeface="Courier New" panose="02070309020205020404" pitchFamily="49" charset="0"/>
              </a:rPr>
              <a:t>}</a:t>
            </a:r>
            <a:endParaRPr lang="es-ES" sz="1400" b="1" dirty="0">
              <a:latin typeface="Courier New" panose="02070309020205020404" pitchFamily="49" charset="0"/>
              <a:cs typeface="Courier New" panose="02070309020205020404" pitchFamily="49" charset="0"/>
            </a:endParaRPr>
          </a:p>
        </p:txBody>
      </p:sp>
      <p:sp>
        <p:nvSpPr>
          <p:cNvPr id="40" name="TextBox 39"/>
          <p:cNvSpPr txBox="1"/>
          <p:nvPr/>
        </p:nvSpPr>
        <p:spPr>
          <a:xfrm>
            <a:off x="8060044" y="3289514"/>
            <a:ext cx="968145" cy="494751"/>
          </a:xfrm>
          <a:prstGeom prst="rect">
            <a:avLst/>
          </a:prstGeom>
          <a:noFill/>
        </p:spPr>
        <p:txBody>
          <a:bodyPr wrap="square" lIns="182880" tIns="146304" rIns="182880" bIns="146304" rtlCol="0">
            <a:spAutoFit/>
          </a:bodyPr>
          <a:lstStyle/>
          <a:p>
            <a:pPr>
              <a:lnSpc>
                <a:spcPct val="90000"/>
              </a:lnSpc>
              <a:spcAft>
                <a:spcPts val="600"/>
              </a:spcAft>
            </a:pPr>
            <a:r>
              <a:rPr lang="es-ES" sz="1400" b="1"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URL</a:t>
            </a:r>
          </a:p>
        </p:txBody>
      </p:sp>
    </p:spTree>
    <p:extLst>
      <p:ext uri="{BB962C8B-B14F-4D97-AF65-F5344CB8AC3E}">
        <p14:creationId xmlns:p14="http://schemas.microsoft.com/office/powerpoint/2010/main" val="56121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Flujo de Acceso</a:t>
            </a:r>
          </a:p>
        </p:txBody>
      </p:sp>
      <p:sp>
        <p:nvSpPr>
          <p:cNvPr id="37" name="Rectangle 36"/>
          <p:cNvSpPr/>
          <p:nvPr/>
        </p:nvSpPr>
        <p:spPr bwMode="auto">
          <a:xfrm>
            <a:off x="769664" y="2283978"/>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IoT </a:t>
            </a:r>
          </a:p>
        </p:txBody>
      </p:sp>
      <p:sp>
        <p:nvSpPr>
          <p:cNvPr id="68" name="Rectangle 67"/>
          <p:cNvSpPr/>
          <p:nvPr/>
        </p:nvSpPr>
        <p:spPr bwMode="auto">
          <a:xfrm>
            <a:off x="5050113" y="2297376"/>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WhoAreYou</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70" name="Straight Arrow Connector 69"/>
          <p:cNvCxnSpPr/>
          <p:nvPr/>
        </p:nvCxnSpPr>
        <p:spPr>
          <a:xfrm>
            <a:off x="3469059" y="2683454"/>
            <a:ext cx="1325213" cy="42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2" descr="Resultado de imagen de user ico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9448" y="1661217"/>
            <a:ext cx="773832" cy="773832"/>
          </a:xfrm>
          <a:prstGeom prst="rect">
            <a:avLst/>
          </a:prstGeom>
          <a:solidFill>
            <a:schemeClr val="bg1"/>
          </a:solidFill>
          <a:ln>
            <a:solidFill>
              <a:schemeClr val="tx1"/>
            </a:solidFill>
          </a:ln>
          <a:extLst/>
        </p:spPr>
      </p:pic>
      <p:cxnSp>
        <p:nvCxnSpPr>
          <p:cNvPr id="20" name="Straight Arrow Connector 19"/>
          <p:cNvCxnSpPr/>
          <p:nvPr/>
        </p:nvCxnSpPr>
        <p:spPr>
          <a:xfrm flipH="1">
            <a:off x="3398837" y="4017005"/>
            <a:ext cx="130146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auto">
          <a:xfrm>
            <a:off x="9348024" y="2283978"/>
            <a:ext cx="2338615" cy="984684"/>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Azure</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s-E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Storage</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24" name="Straight Arrow Connector 23"/>
          <p:cNvCxnSpPr/>
          <p:nvPr/>
        </p:nvCxnSpPr>
        <p:spPr>
          <a:xfrm>
            <a:off x="7749508" y="2691991"/>
            <a:ext cx="1325213" cy="42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702976" y="3106446"/>
            <a:ext cx="1325213" cy="425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6" name="Picture 2" descr="Resultado de imagen de user ico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81460" y="1683069"/>
            <a:ext cx="773832" cy="773832"/>
          </a:xfrm>
          <a:prstGeom prst="rect">
            <a:avLst/>
          </a:prstGeom>
          <a:solidFill>
            <a:schemeClr val="bg1"/>
          </a:solidFill>
          <a:ln>
            <a:solidFill>
              <a:schemeClr val="tx1"/>
            </a:solidFill>
          </a:ln>
          <a:extLst/>
        </p:spPr>
      </p:pic>
      <p:sp>
        <p:nvSpPr>
          <p:cNvPr id="27" name="Rectangle 26"/>
          <p:cNvSpPr/>
          <p:nvPr/>
        </p:nvSpPr>
        <p:spPr bwMode="auto">
          <a:xfrm>
            <a:off x="9348024" y="3427348"/>
            <a:ext cx="2338615" cy="984684"/>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Cognitive</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Services</a:t>
            </a:r>
          </a:p>
        </p:txBody>
      </p:sp>
      <p:cxnSp>
        <p:nvCxnSpPr>
          <p:cNvPr id="28" name="Straight Arrow Connector 27"/>
          <p:cNvCxnSpPr/>
          <p:nvPr/>
        </p:nvCxnSpPr>
        <p:spPr>
          <a:xfrm>
            <a:off x="7749508" y="3649662"/>
            <a:ext cx="1325213" cy="42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060044" y="2745504"/>
            <a:ext cx="968145" cy="494751"/>
          </a:xfrm>
          <a:prstGeom prst="rect">
            <a:avLst/>
          </a:prstGeom>
          <a:noFill/>
        </p:spPr>
        <p:txBody>
          <a:bodyPr wrap="square" lIns="182880" tIns="146304" rIns="182880" bIns="146304" rtlCol="0">
            <a:spAutoFit/>
          </a:bodyPr>
          <a:lstStyle/>
          <a:p>
            <a:pPr>
              <a:lnSpc>
                <a:spcPct val="90000"/>
              </a:lnSpc>
              <a:spcAft>
                <a:spcPts val="600"/>
              </a:spcAft>
            </a:pPr>
            <a:r>
              <a:rPr lang="es-ES" sz="1400" b="1"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URL</a:t>
            </a:r>
          </a:p>
        </p:txBody>
      </p:sp>
      <p:cxnSp>
        <p:nvCxnSpPr>
          <p:cNvPr id="30" name="Straight Arrow Connector 29"/>
          <p:cNvCxnSpPr/>
          <p:nvPr/>
        </p:nvCxnSpPr>
        <p:spPr>
          <a:xfrm>
            <a:off x="7749507" y="4017005"/>
            <a:ext cx="1325213" cy="425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3894328" y="4031801"/>
            <a:ext cx="254799" cy="486997"/>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8330307" y="4031802"/>
            <a:ext cx="254799" cy="486997"/>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513637" y="3294397"/>
            <a:ext cx="1816925" cy="489365"/>
          </a:xfrm>
          <a:prstGeom prst="rect">
            <a:avLst/>
          </a:prstGeom>
          <a:noFill/>
        </p:spPr>
        <p:txBody>
          <a:bodyPr wrap="square" lIns="182880" tIns="146304" rIns="182880" bIns="146304" rtlCol="0">
            <a:spAutoFit/>
          </a:bodyPr>
          <a:lstStyle/>
          <a:p>
            <a:pPr>
              <a:lnSpc>
                <a:spcPct val="90000"/>
              </a:lnSpc>
              <a:spcAft>
                <a:spcPts val="600"/>
              </a:spcAft>
            </a:pPr>
            <a:r>
              <a:rPr lang="es-ES" sz="1400" b="1"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URL + Persona</a:t>
            </a:r>
            <a:endParaRPr lang="es-ES" b="1"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sp>
        <p:nvSpPr>
          <p:cNvPr id="22" name="Rectangle 21"/>
          <p:cNvSpPr/>
          <p:nvPr/>
        </p:nvSpPr>
        <p:spPr>
          <a:xfrm>
            <a:off x="5719762" y="4570718"/>
            <a:ext cx="6750050" cy="954107"/>
          </a:xfrm>
          <a:prstGeom prst="rect">
            <a:avLst/>
          </a:prstGeom>
        </p:spPr>
        <p:txBody>
          <a:bodyPr wrap="square">
            <a:spAutoFit/>
          </a:bodyPr>
          <a:lstStyle/>
          <a:p>
            <a:r>
              <a:rPr lang="es-ES" sz="1400" b="1" dirty="0">
                <a:solidFill>
                  <a:srgbClr val="000000"/>
                </a:solidFill>
                <a:latin typeface="Courier New" panose="02070309020205020404" pitchFamily="49" charset="0"/>
                <a:cs typeface="Courier New" panose="02070309020205020404" pitchFamily="49" charset="0"/>
              </a:rPr>
              <a:t>{</a:t>
            </a:r>
          </a:p>
          <a:p>
            <a:r>
              <a:rPr lang="es-ES" sz="1400" b="1" dirty="0">
                <a:solidFill>
                  <a:srgbClr val="000000"/>
                </a:solidFill>
                <a:latin typeface="Courier New" panose="02070309020205020404" pitchFamily="49" charset="0"/>
                <a:cs typeface="Courier New" panose="02070309020205020404" pitchFamily="49" charset="0"/>
              </a:rPr>
              <a:t>   "persistedFaceId":"19239a70-7661-486f-8154-96df45a6d9dc“</a:t>
            </a:r>
          </a:p>
          <a:p>
            <a:r>
              <a:rPr lang="es-ES" sz="1400" b="1" dirty="0">
                <a:solidFill>
                  <a:srgbClr val="000000"/>
                </a:solidFill>
                <a:latin typeface="Courier New" panose="02070309020205020404" pitchFamily="49" charset="0"/>
                <a:cs typeface="Courier New" panose="02070309020205020404" pitchFamily="49" charset="0"/>
              </a:rPr>
              <a:t>   “</a:t>
            </a:r>
            <a:r>
              <a:rPr lang="es-ES" sz="1400" b="1" dirty="0" err="1">
                <a:solidFill>
                  <a:srgbClr val="000000"/>
                </a:solidFill>
                <a:latin typeface="Courier New" panose="02070309020205020404" pitchFamily="49" charset="0"/>
                <a:cs typeface="Courier New" panose="02070309020205020404" pitchFamily="49" charset="0"/>
              </a:rPr>
              <a:t>confidence</a:t>
            </a:r>
            <a:r>
              <a:rPr lang="es-ES" sz="1400" b="1" dirty="0">
                <a:solidFill>
                  <a:srgbClr val="000000"/>
                </a:solidFill>
                <a:latin typeface="Courier New" panose="02070309020205020404" pitchFamily="49" charset="0"/>
                <a:cs typeface="Courier New" panose="02070309020205020404" pitchFamily="49" charset="0"/>
              </a:rPr>
              <a:t>“: 0.7870435452</a:t>
            </a:r>
          </a:p>
          <a:p>
            <a:r>
              <a:rPr lang="es-ES" sz="1400" b="1" dirty="0">
                <a:solidFill>
                  <a:srgbClr val="000000"/>
                </a:solidFill>
                <a:latin typeface="Courier New" panose="02070309020205020404" pitchFamily="49" charset="0"/>
                <a:cs typeface="Courier New" panose="02070309020205020404" pitchFamily="49" charset="0"/>
              </a:rPr>
              <a:t>}</a:t>
            </a:r>
            <a:endParaRPr lang="es-ES" sz="1400" b="1" dirty="0">
              <a:latin typeface="Courier New" panose="02070309020205020404" pitchFamily="49" charset="0"/>
              <a:cs typeface="Courier New" panose="02070309020205020404" pitchFamily="49" charset="0"/>
            </a:endParaRPr>
          </a:p>
        </p:txBody>
      </p:sp>
      <p:sp>
        <p:nvSpPr>
          <p:cNvPr id="31" name="Rectangle 30"/>
          <p:cNvSpPr/>
          <p:nvPr/>
        </p:nvSpPr>
        <p:spPr>
          <a:xfrm>
            <a:off x="2568126" y="4665760"/>
            <a:ext cx="2907202" cy="954107"/>
          </a:xfrm>
          <a:prstGeom prst="rect">
            <a:avLst/>
          </a:prstGeom>
        </p:spPr>
        <p:txBody>
          <a:bodyPr wrap="square">
            <a:spAutoFit/>
          </a:bodyPr>
          <a:lstStyle/>
          <a:p>
            <a:r>
              <a:rPr lang="es-ES" sz="1400" b="1" dirty="0">
                <a:solidFill>
                  <a:srgbClr val="000000"/>
                </a:solidFill>
                <a:latin typeface="Courier New" panose="02070309020205020404" pitchFamily="49" charset="0"/>
                <a:cs typeface="Courier New" panose="02070309020205020404" pitchFamily="49" charset="0"/>
              </a:rPr>
              <a:t>{</a:t>
            </a:r>
          </a:p>
          <a:p>
            <a:r>
              <a:rPr lang="es-ES" sz="1400" b="1" dirty="0">
                <a:solidFill>
                  <a:srgbClr val="000000"/>
                </a:solidFill>
                <a:latin typeface="Courier New" panose="02070309020205020404" pitchFamily="49" charset="0"/>
                <a:cs typeface="Courier New" panose="02070309020205020404" pitchFamily="49" charset="0"/>
              </a:rPr>
              <a:t>  "id": 1,</a:t>
            </a:r>
          </a:p>
          <a:p>
            <a:r>
              <a:rPr lang="es-ES" sz="1400" b="1" dirty="0">
                <a:solidFill>
                  <a:srgbClr val="000000"/>
                </a:solidFill>
                <a:latin typeface="Courier New" panose="02070309020205020404" pitchFamily="49" charset="0"/>
                <a:cs typeface="Courier New" panose="02070309020205020404" pitchFamily="49" charset="0"/>
              </a:rPr>
              <a:t>  "</a:t>
            </a:r>
            <a:r>
              <a:rPr lang="es-ES" sz="1400" b="1" dirty="0" err="1">
                <a:solidFill>
                  <a:srgbClr val="000000"/>
                </a:solidFill>
                <a:latin typeface="Courier New" panose="02070309020205020404" pitchFamily="49" charset="0"/>
                <a:cs typeface="Courier New" panose="02070309020205020404" pitchFamily="49" charset="0"/>
              </a:rPr>
              <a:t>name</a:t>
            </a:r>
            <a:r>
              <a:rPr lang="es-ES" sz="1400" b="1" dirty="0">
                <a:solidFill>
                  <a:srgbClr val="000000"/>
                </a:solidFill>
                <a:latin typeface="Courier New" panose="02070309020205020404" pitchFamily="49" charset="0"/>
                <a:cs typeface="Courier New" panose="02070309020205020404" pitchFamily="49" charset="0"/>
              </a:rPr>
              <a:t>": “Alvaro"</a:t>
            </a:r>
          </a:p>
          <a:p>
            <a:r>
              <a:rPr lang="es-ES" sz="1400" b="1" dirty="0">
                <a:solidFill>
                  <a:srgbClr val="000000"/>
                </a:solidFill>
                <a:latin typeface="Courier New" panose="02070309020205020404" pitchFamily="49" charset="0"/>
                <a:cs typeface="Courier New" panose="02070309020205020404" pitchFamily="49" charset="0"/>
              </a:rPr>
              <a:t>}</a:t>
            </a:r>
            <a:endParaRPr lang="es-E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6552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Flujo de Emociones</a:t>
            </a:r>
          </a:p>
        </p:txBody>
      </p:sp>
      <p:sp>
        <p:nvSpPr>
          <p:cNvPr id="37" name="Rectangle 36"/>
          <p:cNvSpPr/>
          <p:nvPr/>
        </p:nvSpPr>
        <p:spPr bwMode="auto">
          <a:xfrm>
            <a:off x="769664" y="2283978"/>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IoT </a:t>
            </a:r>
          </a:p>
        </p:txBody>
      </p:sp>
      <p:sp>
        <p:nvSpPr>
          <p:cNvPr id="68" name="Rectangle 67"/>
          <p:cNvSpPr/>
          <p:nvPr/>
        </p:nvSpPr>
        <p:spPr bwMode="auto">
          <a:xfrm>
            <a:off x="5050113" y="2297376"/>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WhoAreYou</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 name="Rectangle 22"/>
          <p:cNvSpPr/>
          <p:nvPr/>
        </p:nvSpPr>
        <p:spPr bwMode="auto">
          <a:xfrm>
            <a:off x="9348024" y="2283978"/>
            <a:ext cx="2338615" cy="984684"/>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Azure</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s-E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Storage</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7" name="Rectangle 26"/>
          <p:cNvSpPr/>
          <p:nvPr/>
        </p:nvSpPr>
        <p:spPr bwMode="auto">
          <a:xfrm>
            <a:off x="9348024" y="3427348"/>
            <a:ext cx="2338615" cy="984684"/>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Cognitive</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Services</a:t>
            </a:r>
          </a:p>
        </p:txBody>
      </p:sp>
      <p:cxnSp>
        <p:nvCxnSpPr>
          <p:cNvPr id="28" name="Straight Arrow Connector 27"/>
          <p:cNvCxnSpPr/>
          <p:nvPr/>
        </p:nvCxnSpPr>
        <p:spPr>
          <a:xfrm>
            <a:off x="7749508" y="3649662"/>
            <a:ext cx="1325213" cy="42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749507" y="4017005"/>
            <a:ext cx="1325213" cy="425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8330307" y="4031802"/>
            <a:ext cx="254799" cy="486997"/>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894637" y="3294397"/>
            <a:ext cx="1435925" cy="494751"/>
          </a:xfrm>
          <a:prstGeom prst="rect">
            <a:avLst/>
          </a:prstGeom>
          <a:noFill/>
        </p:spPr>
        <p:txBody>
          <a:bodyPr wrap="square" lIns="182880" tIns="146304" rIns="182880" bIns="146304" rtlCol="0">
            <a:spAutoFit/>
          </a:bodyPr>
          <a:lstStyle/>
          <a:p>
            <a:pPr>
              <a:lnSpc>
                <a:spcPct val="90000"/>
              </a:lnSpc>
              <a:spcAft>
                <a:spcPts val="600"/>
              </a:spcAft>
            </a:pPr>
            <a:r>
              <a:rPr lang="es-ES" sz="1400" b="1"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URL</a:t>
            </a:r>
            <a:endParaRPr lang="es-ES" b="1"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sp>
        <p:nvSpPr>
          <p:cNvPr id="22" name="Rectangle 21"/>
          <p:cNvSpPr/>
          <p:nvPr/>
        </p:nvSpPr>
        <p:spPr>
          <a:xfrm>
            <a:off x="6610761" y="4570718"/>
            <a:ext cx="4003675" cy="2246769"/>
          </a:xfrm>
          <a:prstGeom prst="rect">
            <a:avLst/>
          </a:prstGeom>
        </p:spPr>
        <p:txBody>
          <a:bodyPr wrap="square">
            <a:spAutoFit/>
          </a:bodyPr>
          <a:lstStyle/>
          <a:p>
            <a:r>
              <a:rPr lang="es-ES" sz="1400" b="1" dirty="0">
                <a:solidFill>
                  <a:srgbClr val="000000"/>
                </a:solidFill>
                <a:latin typeface="Courier New" panose="02070309020205020404" pitchFamily="49" charset="0"/>
                <a:cs typeface="Courier New" panose="02070309020205020404" pitchFamily="49" charset="0"/>
              </a:rPr>
              <a:t>"scores": {</a:t>
            </a:r>
          </a:p>
          <a:p>
            <a:r>
              <a:rPr lang="es-ES" sz="1400" dirty="0">
                <a:solidFill>
                  <a:srgbClr val="000000"/>
                </a:solidFill>
                <a:latin typeface="Courier New" panose="02070309020205020404" pitchFamily="49" charset="0"/>
                <a:cs typeface="Courier New" panose="02070309020205020404" pitchFamily="49" charset="0"/>
              </a:rPr>
              <a:t>      "</a:t>
            </a:r>
            <a:r>
              <a:rPr lang="es-ES" sz="1400" dirty="0" err="1">
                <a:solidFill>
                  <a:srgbClr val="000000"/>
                </a:solidFill>
                <a:latin typeface="Courier New" panose="02070309020205020404" pitchFamily="49" charset="0"/>
                <a:cs typeface="Courier New" panose="02070309020205020404" pitchFamily="49" charset="0"/>
              </a:rPr>
              <a:t>anger</a:t>
            </a:r>
            <a:r>
              <a:rPr lang="es-ES" sz="1400" dirty="0">
                <a:solidFill>
                  <a:srgbClr val="000000"/>
                </a:solidFill>
                <a:latin typeface="Courier New" panose="02070309020205020404" pitchFamily="49" charset="0"/>
                <a:cs typeface="Courier New" panose="02070309020205020404" pitchFamily="49" charset="0"/>
              </a:rPr>
              <a:t>": 9.075572e-13,</a:t>
            </a:r>
          </a:p>
          <a:p>
            <a:r>
              <a:rPr lang="es-ES" sz="1400" dirty="0">
                <a:solidFill>
                  <a:srgbClr val="000000"/>
                </a:solidFill>
                <a:latin typeface="Courier New" panose="02070309020205020404" pitchFamily="49" charset="0"/>
                <a:cs typeface="Courier New" panose="02070309020205020404" pitchFamily="49" charset="0"/>
              </a:rPr>
              <a:t>      "</a:t>
            </a:r>
            <a:r>
              <a:rPr lang="es-ES" sz="1400" dirty="0" err="1">
                <a:solidFill>
                  <a:srgbClr val="000000"/>
                </a:solidFill>
                <a:latin typeface="Courier New" panose="02070309020205020404" pitchFamily="49" charset="0"/>
                <a:cs typeface="Courier New" panose="02070309020205020404" pitchFamily="49" charset="0"/>
              </a:rPr>
              <a:t>contempt</a:t>
            </a:r>
            <a:r>
              <a:rPr lang="es-ES" sz="1400" dirty="0">
                <a:solidFill>
                  <a:srgbClr val="000000"/>
                </a:solidFill>
                <a:latin typeface="Courier New" panose="02070309020205020404" pitchFamily="49" charset="0"/>
                <a:cs typeface="Courier New" panose="02070309020205020404" pitchFamily="49" charset="0"/>
              </a:rPr>
              <a:t>": 7.048959e-9,</a:t>
            </a:r>
          </a:p>
          <a:p>
            <a:r>
              <a:rPr lang="es-ES" sz="1400" dirty="0">
                <a:solidFill>
                  <a:srgbClr val="000000"/>
                </a:solidFill>
                <a:latin typeface="Courier New" panose="02070309020205020404" pitchFamily="49" charset="0"/>
                <a:cs typeface="Courier New" panose="02070309020205020404" pitchFamily="49" charset="0"/>
              </a:rPr>
              <a:t>      "</a:t>
            </a:r>
            <a:r>
              <a:rPr lang="es-ES" sz="1400" dirty="0" err="1">
                <a:solidFill>
                  <a:srgbClr val="000000"/>
                </a:solidFill>
                <a:latin typeface="Courier New" panose="02070309020205020404" pitchFamily="49" charset="0"/>
                <a:cs typeface="Courier New" panose="02070309020205020404" pitchFamily="49" charset="0"/>
              </a:rPr>
              <a:t>disgust</a:t>
            </a:r>
            <a:r>
              <a:rPr lang="es-ES" sz="1400" dirty="0">
                <a:solidFill>
                  <a:srgbClr val="000000"/>
                </a:solidFill>
                <a:latin typeface="Courier New" panose="02070309020205020404" pitchFamily="49" charset="0"/>
                <a:cs typeface="Courier New" panose="02070309020205020404" pitchFamily="49" charset="0"/>
              </a:rPr>
              <a:t>": 1.02152783e-11,</a:t>
            </a:r>
          </a:p>
          <a:p>
            <a:r>
              <a:rPr lang="es-ES" sz="1400" dirty="0">
                <a:solidFill>
                  <a:srgbClr val="000000"/>
                </a:solidFill>
                <a:latin typeface="Courier New" panose="02070309020205020404" pitchFamily="49" charset="0"/>
                <a:cs typeface="Courier New" panose="02070309020205020404" pitchFamily="49" charset="0"/>
              </a:rPr>
              <a:t>      "</a:t>
            </a:r>
            <a:r>
              <a:rPr lang="es-ES" sz="1400" dirty="0" err="1">
                <a:solidFill>
                  <a:srgbClr val="000000"/>
                </a:solidFill>
                <a:latin typeface="Courier New" panose="02070309020205020404" pitchFamily="49" charset="0"/>
                <a:cs typeface="Courier New" panose="02070309020205020404" pitchFamily="49" charset="0"/>
              </a:rPr>
              <a:t>fear</a:t>
            </a:r>
            <a:r>
              <a:rPr lang="es-ES" sz="1400" dirty="0">
                <a:solidFill>
                  <a:srgbClr val="000000"/>
                </a:solidFill>
                <a:latin typeface="Courier New" panose="02070309020205020404" pitchFamily="49" charset="0"/>
                <a:cs typeface="Courier New" panose="02070309020205020404" pitchFamily="49" charset="0"/>
              </a:rPr>
              <a:t>": 1.778957e-14,</a:t>
            </a:r>
          </a:p>
          <a:p>
            <a:r>
              <a:rPr lang="es-ES" sz="1400" b="1" dirty="0">
                <a:solidFill>
                  <a:srgbClr val="000000"/>
                </a:solidFill>
                <a:latin typeface="Courier New" panose="02070309020205020404" pitchFamily="49" charset="0"/>
                <a:cs typeface="Courier New" panose="02070309020205020404" pitchFamily="49" charset="0"/>
              </a:rPr>
              <a:t>      "</a:t>
            </a:r>
            <a:r>
              <a:rPr lang="es-ES" sz="1400" b="1" dirty="0" err="1">
                <a:solidFill>
                  <a:srgbClr val="000000"/>
                </a:solidFill>
                <a:latin typeface="Courier New" panose="02070309020205020404" pitchFamily="49" charset="0"/>
                <a:cs typeface="Courier New" panose="02070309020205020404" pitchFamily="49" charset="0"/>
              </a:rPr>
              <a:t>happiness</a:t>
            </a:r>
            <a:r>
              <a:rPr lang="es-ES" sz="1400" b="1" dirty="0">
                <a:solidFill>
                  <a:srgbClr val="000000"/>
                </a:solidFill>
                <a:latin typeface="Courier New" panose="02070309020205020404" pitchFamily="49" charset="0"/>
                <a:cs typeface="Courier New" panose="02070309020205020404" pitchFamily="49" charset="0"/>
              </a:rPr>
              <a:t>": 0.9999999,</a:t>
            </a:r>
          </a:p>
          <a:p>
            <a:r>
              <a:rPr lang="es-ES" sz="1400" dirty="0">
                <a:solidFill>
                  <a:srgbClr val="000000"/>
                </a:solidFill>
                <a:latin typeface="Courier New" panose="02070309020205020404" pitchFamily="49" charset="0"/>
                <a:cs typeface="Courier New" panose="02070309020205020404" pitchFamily="49" charset="0"/>
              </a:rPr>
              <a:t>      "neutral": 1.31694478e-7,</a:t>
            </a:r>
          </a:p>
          <a:p>
            <a:r>
              <a:rPr lang="es-ES" sz="1400" dirty="0">
                <a:solidFill>
                  <a:srgbClr val="000000"/>
                </a:solidFill>
                <a:latin typeface="Courier New" panose="02070309020205020404" pitchFamily="49" charset="0"/>
                <a:cs typeface="Courier New" panose="02070309020205020404" pitchFamily="49" charset="0"/>
              </a:rPr>
              <a:t>      "</a:t>
            </a:r>
            <a:r>
              <a:rPr lang="es-ES" sz="1400" dirty="0" err="1">
                <a:solidFill>
                  <a:srgbClr val="000000"/>
                </a:solidFill>
                <a:latin typeface="Courier New" panose="02070309020205020404" pitchFamily="49" charset="0"/>
                <a:cs typeface="Courier New" panose="02070309020205020404" pitchFamily="49" charset="0"/>
              </a:rPr>
              <a:t>sadness</a:t>
            </a:r>
            <a:r>
              <a:rPr lang="es-ES" sz="1400" dirty="0">
                <a:solidFill>
                  <a:srgbClr val="000000"/>
                </a:solidFill>
                <a:latin typeface="Courier New" panose="02070309020205020404" pitchFamily="49" charset="0"/>
                <a:cs typeface="Courier New" panose="02070309020205020404" pitchFamily="49" charset="0"/>
              </a:rPr>
              <a:t>": 6.04054263e-12,</a:t>
            </a:r>
          </a:p>
          <a:p>
            <a:r>
              <a:rPr lang="es-ES" sz="1400" dirty="0">
                <a:solidFill>
                  <a:srgbClr val="000000"/>
                </a:solidFill>
                <a:latin typeface="Courier New" panose="02070309020205020404" pitchFamily="49" charset="0"/>
                <a:cs typeface="Courier New" panose="02070309020205020404" pitchFamily="49" charset="0"/>
              </a:rPr>
              <a:t>      "</a:t>
            </a:r>
            <a:r>
              <a:rPr lang="es-ES" sz="1400" dirty="0" err="1">
                <a:solidFill>
                  <a:srgbClr val="000000"/>
                </a:solidFill>
                <a:latin typeface="Courier New" panose="02070309020205020404" pitchFamily="49" charset="0"/>
                <a:cs typeface="Courier New" panose="02070309020205020404" pitchFamily="49" charset="0"/>
              </a:rPr>
              <a:t>surprise</a:t>
            </a:r>
            <a:r>
              <a:rPr lang="es-ES" sz="1400" dirty="0">
                <a:solidFill>
                  <a:srgbClr val="000000"/>
                </a:solidFill>
                <a:latin typeface="Courier New" panose="02070309020205020404" pitchFamily="49" charset="0"/>
                <a:cs typeface="Courier New" panose="02070309020205020404" pitchFamily="49" charset="0"/>
              </a:rPr>
              <a:t>": 3.92249462e-11</a:t>
            </a:r>
          </a:p>
          <a:p>
            <a:r>
              <a:rPr lang="es-ES" sz="1400" dirty="0">
                <a:solidFill>
                  <a:srgbClr val="000000"/>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00352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Esquemas de conexión (</a:t>
            </a:r>
            <a:r>
              <a:rPr lang="es-ES" dirty="0" err="1"/>
              <a:t>IoT</a:t>
            </a:r>
            <a:r>
              <a:rPr lang="es-ES" dirty="0"/>
              <a:t>)</a:t>
            </a:r>
          </a:p>
        </p:txBody>
      </p:sp>
      <p:grpSp>
        <p:nvGrpSpPr>
          <p:cNvPr id="11" name="Group 10"/>
          <p:cNvGrpSpPr/>
          <p:nvPr/>
        </p:nvGrpSpPr>
        <p:grpSpPr>
          <a:xfrm>
            <a:off x="1838513" y="1439862"/>
            <a:ext cx="8761816" cy="5067606"/>
            <a:chOff x="1838513" y="1439862"/>
            <a:chExt cx="8761816" cy="5067606"/>
          </a:xfrm>
        </p:grpSpPr>
        <p:grpSp>
          <p:nvGrpSpPr>
            <p:cNvPr id="8" name="Group 7"/>
            <p:cNvGrpSpPr/>
            <p:nvPr/>
          </p:nvGrpSpPr>
          <p:grpSpPr>
            <a:xfrm>
              <a:off x="1838513" y="1439862"/>
              <a:ext cx="8761816" cy="5067606"/>
              <a:chOff x="2028421" y="1212849"/>
              <a:chExt cx="8761816" cy="5067606"/>
            </a:xfrm>
          </p:grpSpPr>
          <p:pic>
            <p:nvPicPr>
              <p:cNvPr id="4" name="Picture 3"/>
              <p:cNvPicPr>
                <a:picLocks noChangeAspect="1"/>
              </p:cNvPicPr>
              <p:nvPr/>
            </p:nvPicPr>
            <p:blipFill>
              <a:blip r:embed="rId3">
                <a:clrChange>
                  <a:clrFrom>
                    <a:srgbClr val="8C8C8C"/>
                  </a:clrFrom>
                  <a:clrTo>
                    <a:srgbClr val="8C8C8C">
                      <a:alpha val="0"/>
                    </a:srgbClr>
                  </a:clrTo>
                </a:clrChange>
                <a:extLst>
                  <a:ext uri="{28A0092B-C50C-407E-A947-70E740481C1C}">
                    <a14:useLocalDpi xmlns:a14="http://schemas.microsoft.com/office/drawing/2010/main" val="0"/>
                  </a:ext>
                </a:extLst>
              </a:blip>
              <a:stretch>
                <a:fillRect/>
              </a:stretch>
            </p:blipFill>
            <p:spPr>
              <a:xfrm>
                <a:off x="2028421" y="1212849"/>
                <a:ext cx="8382000" cy="5067606"/>
              </a:xfrm>
              <a:prstGeom prst="rect">
                <a:avLst/>
              </a:prstGeom>
            </p:spPr>
          </p:pic>
          <p:sp>
            <p:nvSpPr>
              <p:cNvPr id="5" name="TextBox 4"/>
              <p:cNvSpPr txBox="1"/>
              <p:nvPr/>
            </p:nvSpPr>
            <p:spPr>
              <a:xfrm>
                <a:off x="2255837" y="1212849"/>
                <a:ext cx="2324482" cy="627864"/>
              </a:xfrm>
              <a:prstGeom prst="rect">
                <a:avLst/>
              </a:prstGeom>
              <a:noFill/>
            </p:spPr>
            <p:txBody>
              <a:bodyPr wrap="none" lIns="182880" tIns="146304" rIns="182880" bIns="146304" rtlCol="0">
                <a:spAutoFit/>
              </a:bodyPr>
              <a:lstStyle/>
              <a:p>
                <a:pPr>
                  <a:lnSpc>
                    <a:spcPct val="90000"/>
                  </a:lnSpc>
                  <a:spcAft>
                    <a:spcPts val="600"/>
                  </a:spcAft>
                </a:pPr>
                <a:r>
                  <a:rPr lang="es-ES" sz="2400" dirty="0" err="1">
                    <a:gradFill>
                      <a:gsLst>
                        <a:gs pos="2917">
                          <a:schemeClr val="tx1"/>
                        </a:gs>
                        <a:gs pos="30000">
                          <a:schemeClr val="tx1"/>
                        </a:gs>
                      </a:gsLst>
                      <a:lin ang="5400000" scaled="0"/>
                    </a:gradFill>
                  </a:rPr>
                  <a:t>Raspberry</a:t>
                </a:r>
                <a:r>
                  <a:rPr lang="es-ES" sz="2400" dirty="0">
                    <a:gradFill>
                      <a:gsLst>
                        <a:gs pos="2917">
                          <a:schemeClr val="tx1"/>
                        </a:gs>
                        <a:gs pos="30000">
                          <a:schemeClr val="tx1"/>
                        </a:gs>
                      </a:gsLst>
                      <a:lin ang="5400000" scaled="0"/>
                    </a:gradFill>
                  </a:rPr>
                  <a:t> Pi 2</a:t>
                </a:r>
              </a:p>
            </p:txBody>
          </p:sp>
          <p:sp>
            <p:nvSpPr>
              <p:cNvPr id="6" name="TextBox 5"/>
              <p:cNvSpPr txBox="1"/>
              <p:nvPr/>
            </p:nvSpPr>
            <p:spPr>
              <a:xfrm>
                <a:off x="5684837" y="5478462"/>
                <a:ext cx="2039661" cy="627864"/>
              </a:xfrm>
              <a:prstGeom prst="rect">
                <a:avLst/>
              </a:prstGeom>
              <a:noFill/>
            </p:spPr>
            <p:txBody>
              <a:bodyPr wrap="non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Cámara USB</a:t>
                </a:r>
              </a:p>
            </p:txBody>
          </p:sp>
          <p:sp>
            <p:nvSpPr>
              <p:cNvPr id="7" name="TextBox 6"/>
              <p:cNvSpPr txBox="1"/>
              <p:nvPr/>
            </p:nvSpPr>
            <p:spPr>
              <a:xfrm>
                <a:off x="8732837" y="2659062"/>
                <a:ext cx="2057400" cy="960263"/>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Sensor de movimiento</a:t>
                </a:r>
              </a:p>
            </p:txBody>
          </p:sp>
        </p:grpSp>
        <p:sp>
          <p:nvSpPr>
            <p:cNvPr id="3" name="Rectangle 2"/>
            <p:cNvSpPr/>
            <p:nvPr/>
          </p:nvSpPr>
          <p:spPr bwMode="auto">
            <a:xfrm>
              <a:off x="8885237" y="5249862"/>
              <a:ext cx="1295400" cy="381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93690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761037" y="1744662"/>
            <a:ext cx="6400800" cy="3657600"/>
          </a:xfrm>
          <a:prstGeom prst="rect">
            <a:avLst/>
          </a:prstGeom>
          <a:solidFill>
            <a:schemeClr val="accent2">
              <a:lumMod val="50000"/>
              <a:lumOff val="50000"/>
              <a:alpha val="69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itle 7"/>
          <p:cNvSpPr>
            <a:spLocks noGrp="1"/>
          </p:cNvSpPr>
          <p:nvPr>
            <p:ph type="title"/>
          </p:nvPr>
        </p:nvSpPr>
        <p:spPr>
          <a:xfrm>
            <a:off x="6065837" y="2354262"/>
            <a:ext cx="5867400" cy="1828800"/>
          </a:xfrm>
        </p:spPr>
        <p:txBody>
          <a:bodyPr/>
          <a:lstStyle/>
          <a:p>
            <a:pPr algn="ctr"/>
            <a:r>
              <a:rPr lang="es-ES" sz="8000" dirty="0"/>
              <a:t>DEMO</a:t>
            </a:r>
            <a:r>
              <a:rPr lang="es-ES" sz="6600" dirty="0"/>
              <a:t/>
            </a:r>
            <a:br>
              <a:rPr lang="es-ES" sz="6600" dirty="0"/>
            </a:br>
            <a:r>
              <a:rPr lang="es-ES" sz="6600" dirty="0"/>
              <a:t/>
            </a:r>
            <a:br>
              <a:rPr lang="es-ES" sz="6600" dirty="0"/>
            </a:br>
            <a:r>
              <a:rPr lang="es-ES" sz="2400" dirty="0"/>
              <a:t/>
            </a:r>
            <a:br>
              <a:rPr lang="es-ES" sz="2400" dirty="0"/>
            </a:br>
            <a:r>
              <a:rPr lang="es-ES" sz="2800" dirty="0">
                <a:solidFill>
                  <a:schemeClr val="bg1"/>
                </a:solidFill>
              </a:rPr>
              <a:t>http://</a:t>
            </a:r>
            <a:r>
              <a:rPr lang="es-ES" sz="2800" b="1" dirty="0">
                <a:solidFill>
                  <a:schemeClr val="bg1"/>
                </a:solidFill>
              </a:rPr>
              <a:t>WhoAreYou</a:t>
            </a:r>
            <a:r>
              <a:rPr lang="es-ES" sz="2800" dirty="0">
                <a:solidFill>
                  <a:schemeClr val="bg1"/>
                </a:solidFill>
              </a:rPr>
              <a:t>app.org</a:t>
            </a:r>
            <a:endParaRPr lang="en-US" sz="2800" dirty="0">
              <a:solidFill>
                <a:schemeClr val="bg1"/>
              </a:solidFill>
            </a:endParaRPr>
          </a:p>
        </p:txBody>
      </p:sp>
    </p:spTree>
    <p:extLst>
      <p:ext uri="{BB962C8B-B14F-4D97-AF65-F5344CB8AC3E}">
        <p14:creationId xmlns:p14="http://schemas.microsoft.com/office/powerpoint/2010/main" val="45538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7818437"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175418" y="373062"/>
            <a:ext cx="7467600" cy="6370975"/>
          </a:xfrm>
          <a:solidFill>
            <a:schemeClr val="bg1">
              <a:alpha val="70000"/>
            </a:schemeClr>
          </a:solidFill>
        </p:spPr>
        <p:txBody>
          <a:bodyPr/>
          <a:lstStyle/>
          <a:p>
            <a:pPr lvl="0">
              <a:lnSpc>
                <a:spcPct val="150000"/>
              </a:lnSpc>
            </a:pPr>
            <a:r>
              <a:rPr lang="es-ES" sz="3600" b="1" dirty="0">
                <a:solidFill>
                  <a:schemeClr val="tx1"/>
                </a:solidFill>
              </a:rPr>
              <a:t>Qué hay detrás de </a:t>
            </a:r>
            <a:r>
              <a:rPr lang="es-ES" sz="3600" b="1" dirty="0" err="1">
                <a:solidFill>
                  <a:schemeClr val="tx1"/>
                </a:solidFill>
              </a:rPr>
              <a:t>WhoAreYou</a:t>
            </a:r>
            <a:r>
              <a:rPr lang="es-ES" sz="3600" b="1" dirty="0">
                <a:solidFill>
                  <a:schemeClr val="tx1"/>
                </a:solidFill>
              </a:rPr>
              <a:t>?</a:t>
            </a:r>
            <a:r>
              <a:rPr lang="es-ES" sz="3200" dirty="0">
                <a:solidFill>
                  <a:schemeClr val="tx1"/>
                </a:solidFill>
              </a:rPr>
              <a:t/>
            </a:r>
            <a:br>
              <a:rPr lang="es-ES" sz="3200" dirty="0">
                <a:solidFill>
                  <a:schemeClr val="tx1"/>
                </a:solidFill>
              </a:rPr>
            </a:br>
            <a:r>
              <a:rPr lang="es-ES" sz="3200" dirty="0">
                <a:solidFill>
                  <a:schemeClr val="tx1"/>
                </a:solidFill>
              </a:rPr>
              <a:t>* </a:t>
            </a:r>
            <a:r>
              <a:rPr lang="es-ES" sz="3200" dirty="0" err="1">
                <a:solidFill>
                  <a:schemeClr val="tx1"/>
                </a:solidFill>
              </a:rPr>
              <a:t>Cognitive</a:t>
            </a:r>
            <a:r>
              <a:rPr lang="es-ES" sz="3200" dirty="0">
                <a:solidFill>
                  <a:schemeClr val="tx1"/>
                </a:solidFill>
              </a:rPr>
              <a:t> </a:t>
            </a:r>
            <a:r>
              <a:rPr lang="es-ES" sz="3200" dirty="0" err="1">
                <a:solidFill>
                  <a:schemeClr val="tx1"/>
                </a:solidFill>
              </a:rPr>
              <a:t>Service</a:t>
            </a:r>
            <a:r>
              <a:rPr lang="es-ES" sz="3200" dirty="0">
                <a:solidFill>
                  <a:schemeClr val="tx1"/>
                </a:solidFill>
              </a:rPr>
              <a:t/>
            </a:r>
            <a:br>
              <a:rPr lang="es-ES" sz="3200" dirty="0">
                <a:solidFill>
                  <a:schemeClr val="tx1"/>
                </a:solidFill>
              </a:rPr>
            </a:br>
            <a:r>
              <a:rPr lang="es-ES" sz="3200" dirty="0">
                <a:solidFill>
                  <a:schemeClr val="tx1"/>
                </a:solidFill>
              </a:rPr>
              <a:t>* Windows 10 </a:t>
            </a:r>
            <a:r>
              <a:rPr lang="es-ES" sz="3200" dirty="0" err="1">
                <a:solidFill>
                  <a:schemeClr val="tx1"/>
                </a:solidFill>
              </a:rPr>
              <a:t>IoT</a:t>
            </a:r>
            <a:r>
              <a:rPr lang="es-ES" sz="3200" dirty="0">
                <a:solidFill>
                  <a:schemeClr val="tx1"/>
                </a:solidFill>
              </a:rPr>
              <a:t/>
            </a:r>
            <a:br>
              <a:rPr lang="es-ES" sz="3200" dirty="0">
                <a:solidFill>
                  <a:schemeClr val="tx1"/>
                </a:solidFill>
              </a:rPr>
            </a:br>
            <a:r>
              <a:rPr lang="es-ES" sz="3600" b="1" dirty="0">
                <a:solidFill>
                  <a:schemeClr val="tx1"/>
                </a:solidFill>
              </a:rPr>
              <a:t>Proyecto </a:t>
            </a:r>
            <a:r>
              <a:rPr lang="es-ES" sz="3600" b="1" dirty="0" err="1">
                <a:solidFill>
                  <a:schemeClr val="tx1"/>
                </a:solidFill>
              </a:rPr>
              <a:t>WhoAreYou</a:t>
            </a:r>
            <a:r>
              <a:rPr lang="es-ES" sz="3200" dirty="0">
                <a:solidFill>
                  <a:schemeClr val="tx1"/>
                </a:solidFill>
              </a:rPr>
              <a:t/>
            </a:r>
            <a:br>
              <a:rPr lang="es-ES" sz="3200" dirty="0">
                <a:solidFill>
                  <a:schemeClr val="tx1"/>
                </a:solidFill>
              </a:rPr>
            </a:br>
            <a:r>
              <a:rPr lang="es-ES" sz="3200" dirty="0">
                <a:solidFill>
                  <a:schemeClr val="tx1"/>
                </a:solidFill>
              </a:rPr>
              <a:t>* El proyecto en acción</a:t>
            </a:r>
            <a:br>
              <a:rPr lang="es-ES" sz="3200" dirty="0">
                <a:solidFill>
                  <a:schemeClr val="tx1"/>
                </a:solidFill>
              </a:rPr>
            </a:br>
            <a:r>
              <a:rPr lang="es-ES" sz="3200" dirty="0">
                <a:solidFill>
                  <a:schemeClr val="tx1"/>
                </a:solidFill>
              </a:rPr>
              <a:t>* Conectando </a:t>
            </a:r>
            <a:r>
              <a:rPr lang="es-ES" sz="3200" dirty="0" err="1">
                <a:solidFill>
                  <a:schemeClr val="tx1"/>
                </a:solidFill>
              </a:rPr>
              <a:t>Cognitive</a:t>
            </a:r>
            <a:r>
              <a:rPr lang="es-ES" sz="3200" dirty="0">
                <a:solidFill>
                  <a:schemeClr val="tx1"/>
                </a:solidFill>
              </a:rPr>
              <a:t> e </a:t>
            </a:r>
            <a:r>
              <a:rPr lang="es-ES" sz="3200" dirty="0" err="1">
                <a:solidFill>
                  <a:schemeClr val="tx1"/>
                </a:solidFill>
              </a:rPr>
              <a:t>IoT</a:t>
            </a:r>
            <a:r>
              <a:rPr lang="es-ES" sz="3200" dirty="0">
                <a:solidFill>
                  <a:schemeClr val="tx1"/>
                </a:solidFill>
              </a:rPr>
              <a:t/>
            </a:r>
            <a:br>
              <a:rPr lang="es-ES" sz="3200" dirty="0">
                <a:solidFill>
                  <a:schemeClr val="tx1"/>
                </a:solidFill>
              </a:rPr>
            </a:br>
            <a:r>
              <a:rPr lang="es-ES" sz="3200" dirty="0">
                <a:solidFill>
                  <a:schemeClr val="tx1"/>
                </a:solidFill>
              </a:rPr>
              <a:t>* Desmontando </a:t>
            </a:r>
            <a:r>
              <a:rPr lang="es-ES" sz="3200" dirty="0" err="1">
                <a:solidFill>
                  <a:schemeClr val="tx1"/>
                </a:solidFill>
              </a:rPr>
              <a:t>WhoAreYou</a:t>
            </a:r>
            <a:r>
              <a:rPr lang="es-ES" sz="3200" dirty="0">
                <a:solidFill>
                  <a:schemeClr val="tx1"/>
                </a:solidFill>
              </a:rPr>
              <a:t/>
            </a:r>
            <a:br>
              <a:rPr lang="es-ES" sz="3200" dirty="0">
                <a:solidFill>
                  <a:schemeClr val="tx1"/>
                </a:solidFill>
              </a:rPr>
            </a:br>
            <a:r>
              <a:rPr lang="es-ES" sz="3600" b="1" dirty="0">
                <a:solidFill>
                  <a:schemeClr val="tx1"/>
                </a:solidFill>
              </a:rPr>
              <a:t>Lecciones aprendidas y Próximos retos</a:t>
            </a:r>
            <a:endParaRPr lang="en-US" sz="1400" dirty="0">
              <a:solidFill>
                <a:schemeClr val="tx1"/>
              </a:solidFill>
            </a:endParaRPr>
          </a:p>
        </p:txBody>
      </p:sp>
      <p:sp>
        <p:nvSpPr>
          <p:cNvPr id="3" name="Rectangle 2"/>
          <p:cNvSpPr/>
          <p:nvPr/>
        </p:nvSpPr>
        <p:spPr bwMode="auto">
          <a:xfrm>
            <a:off x="175418" y="5846241"/>
            <a:ext cx="7185819" cy="838200"/>
          </a:xfrm>
          <a:prstGeom prst="rect">
            <a:avLst/>
          </a:prstGeom>
          <a:noFill/>
          <a:ln w="50800">
            <a:solidFill>
              <a:schemeClr val="accent1">
                <a:alpha val="7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823035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a:t>Próximos retos</a:t>
            </a:r>
          </a:p>
        </p:txBody>
      </p:sp>
      <p:sp>
        <p:nvSpPr>
          <p:cNvPr id="3" name="Text Placeholder 2"/>
          <p:cNvSpPr>
            <a:spLocks noGrp="1"/>
          </p:cNvSpPr>
          <p:nvPr>
            <p:ph type="body" sz="quarter" idx="10"/>
          </p:nvPr>
        </p:nvSpPr>
        <p:spPr>
          <a:xfrm>
            <a:off x="274638" y="1212850"/>
            <a:ext cx="11887200" cy="4247317"/>
          </a:xfrm>
        </p:spPr>
        <p:txBody>
          <a:bodyPr/>
          <a:lstStyle/>
          <a:p>
            <a:pPr>
              <a:lnSpc>
                <a:spcPct val="150000"/>
              </a:lnSpc>
            </a:pPr>
            <a:r>
              <a:rPr lang="es-ES" dirty="0"/>
              <a:t>* Perfeccionar el reconocimiento de imágenes</a:t>
            </a:r>
          </a:p>
          <a:p>
            <a:pPr>
              <a:lnSpc>
                <a:spcPct val="150000"/>
              </a:lnSpc>
            </a:pPr>
            <a:r>
              <a:rPr lang="es-ES" dirty="0" smtClean="0"/>
              <a:t>* </a:t>
            </a:r>
            <a:r>
              <a:rPr lang="es-ES" dirty="0"/>
              <a:t>Aplicar Machine </a:t>
            </a:r>
            <a:r>
              <a:rPr lang="es-ES" dirty="0" err="1"/>
              <a:t>Learning</a:t>
            </a:r>
            <a:r>
              <a:rPr lang="es-ES" dirty="0"/>
              <a:t> para </a:t>
            </a:r>
            <a:r>
              <a:rPr lang="es-ES" dirty="0" smtClean="0"/>
              <a:t>aprendizaje</a:t>
            </a:r>
          </a:p>
          <a:p>
            <a:pPr>
              <a:lnSpc>
                <a:spcPct val="150000"/>
              </a:lnSpc>
            </a:pPr>
            <a:r>
              <a:rPr lang="es-ES" dirty="0" smtClean="0"/>
              <a:t>* Integración con </a:t>
            </a:r>
            <a:r>
              <a:rPr lang="es-ES" smtClean="0"/>
              <a:t>mas dispositivos</a:t>
            </a:r>
            <a:endParaRPr lang="es-ES" dirty="0" smtClean="0"/>
          </a:p>
          <a:p>
            <a:pPr>
              <a:lnSpc>
                <a:spcPct val="150000"/>
              </a:lnSpc>
            </a:pPr>
            <a:r>
              <a:rPr lang="es-ES" dirty="0" smtClean="0"/>
              <a:t>* </a:t>
            </a:r>
            <a:r>
              <a:rPr lang="es-ES" dirty="0"/>
              <a:t>Integrar </a:t>
            </a:r>
            <a:r>
              <a:rPr lang="es-ES" dirty="0" err="1"/>
              <a:t>IoT</a:t>
            </a:r>
            <a:r>
              <a:rPr lang="es-ES" dirty="0"/>
              <a:t> con </a:t>
            </a:r>
            <a:r>
              <a:rPr lang="es-ES" dirty="0" smtClean="0"/>
              <a:t>sistemas sofisticados</a:t>
            </a:r>
            <a:endParaRPr lang="en-US" dirty="0"/>
          </a:p>
        </p:txBody>
      </p:sp>
    </p:spTree>
    <p:extLst>
      <p:ext uri="{BB962C8B-B14F-4D97-AF65-F5344CB8AC3E}">
        <p14:creationId xmlns:p14="http://schemas.microsoft.com/office/powerpoint/2010/main" val="326955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a:solidFill>
                  <a:schemeClr val="tx1"/>
                </a:solidFill>
              </a:rPr>
              <a:t>Lecciones aprendidas</a:t>
            </a:r>
            <a:endParaRPr lang="es-ES" dirty="0"/>
          </a:p>
        </p:txBody>
      </p:sp>
      <p:sp>
        <p:nvSpPr>
          <p:cNvPr id="3" name="Text Placeholder 2"/>
          <p:cNvSpPr>
            <a:spLocks noGrp="1"/>
          </p:cNvSpPr>
          <p:nvPr>
            <p:ph type="body" sz="quarter" idx="10"/>
          </p:nvPr>
        </p:nvSpPr>
        <p:spPr>
          <a:xfrm>
            <a:off x="274638" y="1212850"/>
            <a:ext cx="11887200" cy="3877985"/>
          </a:xfrm>
        </p:spPr>
        <p:txBody>
          <a:bodyPr/>
          <a:lstStyle/>
          <a:p>
            <a:pPr>
              <a:lnSpc>
                <a:spcPct val="150000"/>
              </a:lnSpc>
            </a:pPr>
            <a:r>
              <a:rPr lang="es-ES" dirty="0"/>
              <a:t>* Configuración del sensor de movimiento</a:t>
            </a:r>
          </a:p>
          <a:p>
            <a:pPr>
              <a:lnSpc>
                <a:spcPct val="150000"/>
              </a:lnSpc>
            </a:pPr>
            <a:r>
              <a:rPr lang="es-ES" dirty="0"/>
              <a:t>* Atención a los recursos programando en W10 </a:t>
            </a:r>
            <a:r>
              <a:rPr lang="es-ES" dirty="0" err="1"/>
              <a:t>IoT</a:t>
            </a:r>
            <a:endParaRPr lang="es-ES" dirty="0"/>
          </a:p>
          <a:p>
            <a:pPr>
              <a:lnSpc>
                <a:spcPct val="150000"/>
              </a:lnSpc>
            </a:pPr>
            <a:r>
              <a:rPr lang="es-ES" dirty="0"/>
              <a:t>* </a:t>
            </a:r>
            <a:r>
              <a:rPr lang="es-ES" dirty="0" err="1"/>
              <a:t>APIs</a:t>
            </a:r>
            <a:r>
              <a:rPr lang="es-ES" dirty="0"/>
              <a:t> en constante evolución</a:t>
            </a:r>
          </a:p>
          <a:p>
            <a:endParaRPr lang="en-US" dirty="0"/>
          </a:p>
        </p:txBody>
      </p:sp>
    </p:spTree>
    <p:extLst>
      <p:ext uri="{BB962C8B-B14F-4D97-AF65-F5344CB8AC3E}">
        <p14:creationId xmlns:p14="http://schemas.microsoft.com/office/powerpoint/2010/main" val="83091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098"/>
          <a:stretch/>
        </p:blipFill>
        <p:spPr>
          <a:xfrm>
            <a:off x="0" y="0"/>
            <a:ext cx="12436475" cy="6994525"/>
          </a:xfrm>
          <a:prstGeom prst="rect">
            <a:avLst/>
          </a:prstGeom>
        </p:spPr>
      </p:pic>
      <p:sp>
        <p:nvSpPr>
          <p:cNvPr id="5" name="Rectangle 4"/>
          <p:cNvSpPr/>
          <p:nvPr/>
        </p:nvSpPr>
        <p:spPr>
          <a:xfrm>
            <a:off x="5730752" y="5393660"/>
            <a:ext cx="6786920" cy="1600865"/>
          </a:xfrm>
          <a:prstGeom prst="rect">
            <a:avLst/>
          </a:prstGeom>
          <a:noFill/>
          <a:effectLst>
            <a:outerShdw blurRad="50800" dist="38100" dir="2700000" algn="tl" rotWithShape="0">
              <a:prstClr val="black">
                <a:alpha val="40000"/>
              </a:prstClr>
            </a:outerShdw>
          </a:effectLst>
        </p:spPr>
        <p:txBody>
          <a:bodyPr wrap="square" lIns="93260" tIns="46630" rIns="93260" bIns="46630">
            <a:spAutoFit/>
          </a:bodyPr>
          <a:lstStyle/>
          <a:p>
            <a:pPr algn="ctr"/>
            <a:r>
              <a:rPr lang="es-ES" sz="9791" b="1" dirty="0">
                <a:ln w="0"/>
                <a:solidFill>
                  <a:prstClr val="white"/>
                </a:solidFill>
                <a:effectLst>
                  <a:outerShdw blurRad="38100" dist="19050" dir="2700000" algn="tl" rotWithShape="0">
                    <a:srgbClr val="2F3C4C">
                      <a:alpha val="40000"/>
                    </a:srgbClr>
                  </a:outerShdw>
                </a:effectLst>
              </a:rPr>
              <a:t>Preguntas</a:t>
            </a:r>
          </a:p>
        </p:txBody>
      </p:sp>
      <p:pic>
        <p:nvPicPr>
          <p:cNvPr id="9" name="Picture 2" descr="https://pzvdmg.dm1.livefilestore.com/y2pqkU7C2nofUEH1789SGAwEUP2aHIvFqcf8B75NT9MbBi_RlkaFc6XNUUxLzij3Q2Mjv_iVrfvt6UdH4i16bC4qh8bD4OH6QmiyYFHW5OVZqw/MsCoders%20Madrid%20Logo%20Big.png?psid=1"/>
          <p:cNvPicPr>
            <a:picLocks noChangeAspect="1" noChangeArrowheads="1"/>
          </p:cNvPicPr>
          <p:nvPr/>
        </p:nvPicPr>
        <p:blipFill rotWithShape="1">
          <a:blip r:embed="rId4">
            <a:extLst>
              <a:ext uri="{28A0092B-C50C-407E-A947-70E740481C1C}">
                <a14:useLocalDpi xmlns:a14="http://schemas.microsoft.com/office/drawing/2010/main" val="0"/>
              </a:ext>
            </a:extLst>
          </a:blip>
          <a:srcRect r="36064"/>
          <a:stretch/>
        </p:blipFill>
        <p:spPr bwMode="auto">
          <a:xfrm>
            <a:off x="10601325" y="102286"/>
            <a:ext cx="1647826" cy="33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20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675438" y="1748695"/>
            <a:ext cx="1371599" cy="3653567"/>
          </a:xfrm>
          <a:prstGeom prst="rect">
            <a:avLst/>
          </a:prstGeom>
          <a:solidFill>
            <a:schemeClr val="accent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Marcador de texto 2"/>
          <p:cNvSpPr>
            <a:spLocks noGrp="1"/>
          </p:cNvSpPr>
          <p:nvPr>
            <p:ph type="body" sz="quarter" idx="14"/>
          </p:nvPr>
        </p:nvSpPr>
        <p:spPr>
          <a:xfrm>
            <a:off x="350837" y="3396723"/>
            <a:ext cx="6402388" cy="1818282"/>
          </a:xfrm>
        </p:spPr>
        <p:txBody>
          <a:bodyPr/>
          <a:lstStyle/>
          <a:p>
            <a:r>
              <a:rPr lang="es-ES_tradnl" dirty="0"/>
              <a:t>Álvaro Marcos</a:t>
            </a:r>
          </a:p>
          <a:p>
            <a:r>
              <a:rPr lang="es-ES_tradnl" dirty="0"/>
              <a:t>Rubén Chavarri</a:t>
            </a:r>
          </a:p>
        </p:txBody>
      </p:sp>
      <p:sp>
        <p:nvSpPr>
          <p:cNvPr id="2" name="Título 1"/>
          <p:cNvSpPr>
            <a:spLocks noGrp="1"/>
          </p:cNvSpPr>
          <p:nvPr>
            <p:ph type="title"/>
          </p:nvPr>
        </p:nvSpPr>
        <p:spPr>
          <a:xfrm>
            <a:off x="274702" y="2430462"/>
            <a:ext cx="7772335" cy="1528033"/>
          </a:xfrm>
        </p:spPr>
        <p:txBody>
          <a:bodyPr/>
          <a:lstStyle/>
          <a:p>
            <a:r>
              <a:rPr lang="es-ES_tradnl" sz="5800" dirty="0" err="1"/>
              <a:t>The</a:t>
            </a:r>
            <a:r>
              <a:rPr lang="es-ES_tradnl" sz="5800" dirty="0"/>
              <a:t> </a:t>
            </a:r>
            <a:r>
              <a:rPr lang="es-ES_tradnl" sz="5800" b="1" dirty="0" err="1"/>
              <a:t>Cognitive</a:t>
            </a:r>
            <a:r>
              <a:rPr lang="es-ES_tradnl" sz="5800" dirty="0"/>
              <a:t> </a:t>
            </a:r>
            <a:r>
              <a:rPr lang="es-ES_tradnl" sz="5800" dirty="0" err="1"/>
              <a:t>side</a:t>
            </a:r>
            <a:r>
              <a:rPr lang="es-ES_tradnl" sz="5800" dirty="0"/>
              <a:t> of </a:t>
            </a:r>
            <a:r>
              <a:rPr lang="es-ES_tradnl" sz="5800" b="1" dirty="0" err="1"/>
              <a:t>IoT</a:t>
            </a:r>
            <a:endParaRPr lang="es-ES_tradnl" sz="5800" b="1"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p:txBody>
          <a:bodyPr/>
          <a:lstStyle/>
          <a:p>
            <a:r>
              <a:rPr lang="es-ES" dirty="0"/>
              <a:t>http://aka.ms/MTS54 </a:t>
            </a:r>
            <a:endParaRPr lang="es-ES" dirty="0"/>
          </a:p>
        </p:txBody>
      </p:sp>
      <p:pic>
        <p:nvPicPr>
          <p:cNvPr id="5" name="Picture Placeholder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8045450" y="1236663"/>
            <a:ext cx="3524250" cy="3524250"/>
          </a:xfrm>
        </p:spPr>
      </p:pic>
    </p:spTree>
    <p:extLst>
      <p:ext uri="{BB962C8B-B14F-4D97-AF65-F5344CB8AC3E}">
        <p14:creationId xmlns:p14="http://schemas.microsoft.com/office/powerpoint/2010/main" val="375211238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853805"/>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879319" y="12090659"/>
            <a:ext cx="7769981" cy="308974"/>
          </a:xfrm>
        </p:spPr>
        <p:txBody>
          <a:bodyPr/>
          <a:lstStyle/>
          <a:p>
            <a:endParaRPr lang="es-ES" dirty="0">
              <a:solidFill>
                <a:srgbClr val="616161"/>
              </a:solidFill>
            </a:endParaRPr>
          </a:p>
        </p:txBody>
      </p:sp>
      <p:sp>
        <p:nvSpPr>
          <p:cNvPr id="3" name="Slide Number Placeholder 2"/>
          <p:cNvSpPr>
            <a:spLocks noGrp="1"/>
          </p:cNvSpPr>
          <p:nvPr>
            <p:ph type="sldNum" sz="quarter" idx="12"/>
          </p:nvPr>
        </p:nvSpPr>
        <p:spPr/>
        <p:txBody>
          <a:bodyPr/>
          <a:lstStyle/>
          <a:p>
            <a:fld id="{70209FB4-A53A-46A0-ABD9-541FFCE474B2}" type="slidenum">
              <a:rPr lang="es-ES" smtClean="0">
                <a:solidFill>
                  <a:srgbClr val="616161"/>
                </a:solidFill>
              </a:rPr>
              <a:pPr/>
              <a:t>4</a:t>
            </a:fld>
            <a:endParaRPr lang="es-ES">
              <a:solidFill>
                <a:srgbClr val="616161"/>
              </a:solidFill>
            </a:endParaRPr>
          </a:p>
        </p:txBody>
      </p:sp>
      <p:grpSp>
        <p:nvGrpSpPr>
          <p:cNvPr id="19" name="Group 18"/>
          <p:cNvGrpSpPr/>
          <p:nvPr/>
        </p:nvGrpSpPr>
        <p:grpSpPr>
          <a:xfrm>
            <a:off x="2375575" y="1465555"/>
            <a:ext cx="8785498" cy="2193396"/>
            <a:chOff x="3264575" y="1174795"/>
            <a:chExt cx="8785498" cy="2316903"/>
          </a:xfrm>
        </p:grpSpPr>
        <p:sp>
          <p:nvSpPr>
            <p:cNvPr id="9" name="Rectangle 8"/>
            <p:cNvSpPr/>
            <p:nvPr/>
          </p:nvSpPr>
          <p:spPr>
            <a:xfrm>
              <a:off x="3264575" y="1174795"/>
              <a:ext cx="7365325" cy="2316903"/>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277"/>
              <a:endParaRPr lang="es-ES" sz="1768">
                <a:solidFill>
                  <a:srgbClr val="2BB8EB"/>
                </a:solidFill>
              </a:endParaRPr>
            </a:p>
          </p:txBody>
        </p:sp>
        <p:sp>
          <p:nvSpPr>
            <p:cNvPr id="6" name="Text Placeholder 12"/>
            <p:cNvSpPr txBox="1">
              <a:spLocks/>
            </p:cNvSpPr>
            <p:nvPr/>
          </p:nvSpPr>
          <p:spPr>
            <a:xfrm>
              <a:off x="4860423" y="1946080"/>
              <a:ext cx="7189650" cy="1545618"/>
            </a:xfrm>
            <a:prstGeom prst="rect">
              <a:avLst/>
            </a:prstGeom>
          </p:spPr>
          <p:txBody>
            <a:bodyPr/>
            <a:lst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a:lstStyle>
            <a:p>
              <a:pPr marL="0" indent="0">
                <a:buFont typeface="Arial"/>
                <a:buNone/>
              </a:pPr>
              <a:r>
                <a:rPr lang="en-US" sz="2000" dirty="0">
                  <a:solidFill>
                    <a:srgbClr val="FFFFFF">
                      <a:alpha val="99000"/>
                    </a:srgbClr>
                  </a:solidFill>
                </a:rPr>
                <a:t>Software Engineer en </a:t>
              </a:r>
              <a:r>
                <a:rPr lang="en-US" sz="2000" dirty="0" err="1">
                  <a:solidFill>
                    <a:srgbClr val="FFFFFF">
                      <a:alpha val="99000"/>
                    </a:srgbClr>
                  </a:solidFill>
                </a:rPr>
                <a:t>PlainConcepts</a:t>
              </a:r>
              <a:endParaRPr lang="en-US" sz="2000" dirty="0">
                <a:solidFill>
                  <a:srgbClr val="FFFFFF">
                    <a:alpha val="99000"/>
                  </a:srgbClr>
                </a:solidFill>
              </a:endParaRPr>
            </a:p>
            <a:p>
              <a:pPr marL="0" indent="0">
                <a:buFont typeface="Arial"/>
                <a:buNone/>
              </a:pPr>
              <a:r>
                <a:rPr lang="en-US" sz="2000" dirty="0">
                  <a:solidFill>
                    <a:srgbClr val="FFFFFF">
                      <a:alpha val="99000"/>
                    </a:srgbClr>
                  </a:solidFill>
                </a:rPr>
                <a:t>agonzalez@plainconcepts.com</a:t>
              </a:r>
            </a:p>
            <a:p>
              <a:pPr marL="0" indent="0">
                <a:buFont typeface="Arial"/>
                <a:buNone/>
              </a:pPr>
              <a:r>
                <a:rPr lang="en-US" sz="2000" dirty="0">
                  <a:solidFill>
                    <a:srgbClr val="FFFFFF">
                      <a:alpha val="99000"/>
                    </a:srgbClr>
                  </a:solidFill>
                </a:rPr>
                <a:t>@alvaromg45</a:t>
              </a:r>
            </a:p>
          </p:txBody>
        </p:sp>
        <p:sp>
          <p:nvSpPr>
            <p:cNvPr id="8" name="Text Placeholder 10"/>
            <p:cNvSpPr txBox="1">
              <a:spLocks/>
            </p:cNvSpPr>
            <p:nvPr/>
          </p:nvSpPr>
          <p:spPr>
            <a:xfrm>
              <a:off x="4860423" y="1189236"/>
              <a:ext cx="6146553" cy="847476"/>
            </a:xfrm>
            <a:prstGeom prst="rect">
              <a:avLst/>
            </a:prstGeom>
          </p:spPr>
          <p:txBody>
            <a:bodyPr/>
            <a:lstStyle>
              <a:defPPr>
                <a:defRPr lang="en-US"/>
              </a:defPPr>
              <a:lvl1pPr marL="0" algn="l" defTabSz="932277" rtl="0" eaLnBrk="1" latinLnBrk="0" hangingPunct="1">
                <a:defRPr sz="1768" kern="1200">
                  <a:solidFill>
                    <a:schemeClr val="tx1"/>
                  </a:solidFill>
                  <a:latin typeface="+mn-lt"/>
                  <a:ea typeface="+mn-ea"/>
                  <a:cs typeface="+mn-cs"/>
                </a:defRPr>
              </a:lvl1pPr>
              <a:lvl2pPr marL="466140" algn="l" defTabSz="932277" rtl="0" eaLnBrk="1" latinLnBrk="0" hangingPunct="1">
                <a:defRPr sz="1768" kern="1200">
                  <a:solidFill>
                    <a:schemeClr val="tx1"/>
                  </a:solidFill>
                  <a:latin typeface="+mn-lt"/>
                  <a:ea typeface="+mn-ea"/>
                  <a:cs typeface="+mn-cs"/>
                </a:defRPr>
              </a:lvl2pPr>
              <a:lvl3pPr marL="932277" algn="l" defTabSz="932277" rtl="0" eaLnBrk="1" latinLnBrk="0" hangingPunct="1">
                <a:defRPr sz="1768" kern="1200">
                  <a:solidFill>
                    <a:schemeClr val="tx1"/>
                  </a:solidFill>
                  <a:latin typeface="+mn-lt"/>
                  <a:ea typeface="+mn-ea"/>
                  <a:cs typeface="+mn-cs"/>
                </a:defRPr>
              </a:lvl3pPr>
              <a:lvl4pPr marL="1398415" algn="l" defTabSz="932277" rtl="0" eaLnBrk="1" latinLnBrk="0" hangingPunct="1">
                <a:defRPr sz="1768" kern="1200">
                  <a:solidFill>
                    <a:schemeClr val="tx1"/>
                  </a:solidFill>
                  <a:latin typeface="+mn-lt"/>
                  <a:ea typeface="+mn-ea"/>
                  <a:cs typeface="+mn-cs"/>
                </a:defRPr>
              </a:lvl4pPr>
              <a:lvl5pPr marL="1864555" algn="l" defTabSz="932277" rtl="0" eaLnBrk="1" latinLnBrk="0" hangingPunct="1">
                <a:defRPr sz="1768" kern="1200">
                  <a:solidFill>
                    <a:schemeClr val="tx1"/>
                  </a:solidFill>
                  <a:latin typeface="+mn-lt"/>
                  <a:ea typeface="+mn-ea"/>
                  <a:cs typeface="+mn-cs"/>
                </a:defRPr>
              </a:lvl5pPr>
              <a:lvl6pPr marL="2330692" algn="l" defTabSz="932277" rtl="0" eaLnBrk="1" latinLnBrk="0" hangingPunct="1">
                <a:defRPr sz="1768" kern="1200">
                  <a:solidFill>
                    <a:schemeClr val="tx1"/>
                  </a:solidFill>
                  <a:latin typeface="+mn-lt"/>
                  <a:ea typeface="+mn-ea"/>
                  <a:cs typeface="+mn-cs"/>
                </a:defRPr>
              </a:lvl6pPr>
              <a:lvl7pPr marL="2796832" algn="l" defTabSz="932277" rtl="0" eaLnBrk="1" latinLnBrk="0" hangingPunct="1">
                <a:defRPr sz="1768" kern="1200">
                  <a:solidFill>
                    <a:schemeClr val="tx1"/>
                  </a:solidFill>
                  <a:latin typeface="+mn-lt"/>
                  <a:ea typeface="+mn-ea"/>
                  <a:cs typeface="+mn-cs"/>
                </a:defRPr>
              </a:lvl7pPr>
              <a:lvl8pPr marL="3262969" algn="l" defTabSz="932277" rtl="0" eaLnBrk="1" latinLnBrk="0" hangingPunct="1">
                <a:defRPr sz="1768" kern="1200">
                  <a:solidFill>
                    <a:schemeClr val="tx1"/>
                  </a:solidFill>
                  <a:latin typeface="+mn-lt"/>
                  <a:ea typeface="+mn-ea"/>
                  <a:cs typeface="+mn-cs"/>
                </a:defRPr>
              </a:lvl8pPr>
              <a:lvl9pPr marL="3729109" algn="l" defTabSz="932277" rtl="0" eaLnBrk="1" latinLnBrk="0" hangingPunct="1">
                <a:defRPr sz="1768" kern="1200">
                  <a:solidFill>
                    <a:schemeClr val="tx1"/>
                  </a:solidFill>
                  <a:latin typeface="+mn-lt"/>
                  <a:ea typeface="+mn-ea"/>
                  <a:cs typeface="+mn-cs"/>
                </a:defRPr>
              </a:lvl9pPr>
            </a:lstStyle>
            <a:p>
              <a:r>
                <a:rPr lang="en-US" sz="4000" b="1" dirty="0">
                  <a:solidFill>
                    <a:srgbClr val="FFFFFF"/>
                  </a:solidFill>
                  <a:latin typeface="Segoe UI Light" panose="020B0502040204020203" pitchFamily="34" charset="0"/>
                  <a:cs typeface="Segoe UI Light" panose="020B0502040204020203" pitchFamily="34" charset="0"/>
                </a:rPr>
                <a:t>Álvaro Marcos</a:t>
              </a:r>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2483">
            <a:off x="853756" y="1315124"/>
            <a:ext cx="2289486" cy="24421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itle 2"/>
          <p:cNvSpPr txBox="1">
            <a:spLocks/>
          </p:cNvSpPr>
          <p:nvPr/>
        </p:nvSpPr>
        <p:spPr>
          <a:xfrm>
            <a:off x="366217" y="166980"/>
            <a:ext cx="11697695"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r>
              <a:rPr lang="es-ES" sz="4400" dirty="0"/>
              <a:t>Quiénes somos</a:t>
            </a:r>
          </a:p>
        </p:txBody>
      </p:sp>
      <p:pic>
        <p:nvPicPr>
          <p:cNvPr id="14" name="Picture 13" descr="Firma_Madrid"/>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58" t="17348" r="59749" b="20797"/>
          <a:stretch/>
        </p:blipFill>
        <p:spPr bwMode="auto">
          <a:xfrm>
            <a:off x="7117211" y="547980"/>
            <a:ext cx="3644900" cy="973474"/>
          </a:xfrm>
          <a:prstGeom prst="rect">
            <a:avLst/>
          </a:prstGeom>
          <a:noFill/>
          <a:ln>
            <a:noFill/>
          </a:ln>
        </p:spPr>
      </p:pic>
      <p:grpSp>
        <p:nvGrpSpPr>
          <p:cNvPr id="18" name="Group 17"/>
          <p:cNvGrpSpPr/>
          <p:nvPr/>
        </p:nvGrpSpPr>
        <p:grpSpPr>
          <a:xfrm>
            <a:off x="2960558" y="3758413"/>
            <a:ext cx="7586047" cy="2251574"/>
            <a:chOff x="1353613" y="4210505"/>
            <a:chExt cx="7586047" cy="2316903"/>
          </a:xfrm>
        </p:grpSpPr>
        <p:sp>
          <p:nvSpPr>
            <p:cNvPr id="15" name="Rectangle 14"/>
            <p:cNvSpPr/>
            <p:nvPr/>
          </p:nvSpPr>
          <p:spPr>
            <a:xfrm>
              <a:off x="1353613" y="4210505"/>
              <a:ext cx="7365325" cy="2316903"/>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277"/>
              <a:endParaRPr lang="es-ES" sz="1768">
                <a:solidFill>
                  <a:srgbClr val="2BB8EB"/>
                </a:solidFill>
              </a:endParaRPr>
            </a:p>
          </p:txBody>
        </p:sp>
        <p:sp>
          <p:nvSpPr>
            <p:cNvPr id="16" name="Text Placeholder 12"/>
            <p:cNvSpPr txBox="1">
              <a:spLocks/>
            </p:cNvSpPr>
            <p:nvPr/>
          </p:nvSpPr>
          <p:spPr>
            <a:xfrm>
              <a:off x="1750010" y="4981790"/>
              <a:ext cx="7189650" cy="1545618"/>
            </a:xfrm>
            <a:prstGeom prst="rect">
              <a:avLst/>
            </a:prstGeom>
          </p:spPr>
          <p:txBody>
            <a:bodyPr/>
            <a:lst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a:lstStyle>
            <a:p>
              <a:pPr marL="0" indent="0">
                <a:buNone/>
              </a:pPr>
              <a:r>
                <a:rPr lang="en-US" sz="2000" dirty="0">
                  <a:solidFill>
                    <a:srgbClr val="FFFFFF">
                      <a:alpha val="99000"/>
                    </a:srgbClr>
                  </a:solidFill>
                </a:rPr>
                <a:t>Software Engineer en </a:t>
              </a:r>
              <a:r>
                <a:rPr lang="en-US" sz="2000" dirty="0" err="1">
                  <a:solidFill>
                    <a:srgbClr val="FFFFFF">
                      <a:alpha val="99000"/>
                    </a:srgbClr>
                  </a:solidFill>
                </a:rPr>
                <a:t>PlainConcepts</a:t>
              </a:r>
              <a:endParaRPr lang="en-US" sz="2000" dirty="0">
                <a:solidFill>
                  <a:srgbClr val="FFFFFF">
                    <a:alpha val="99000"/>
                  </a:srgbClr>
                </a:solidFill>
              </a:endParaRPr>
            </a:p>
            <a:p>
              <a:pPr marL="0" indent="0">
                <a:buFont typeface="Arial"/>
                <a:buNone/>
              </a:pPr>
              <a:r>
                <a:rPr lang="en-US" sz="2000" dirty="0">
                  <a:solidFill>
                    <a:srgbClr val="FFFFFF">
                      <a:alpha val="99000"/>
                    </a:srgbClr>
                  </a:solidFill>
                </a:rPr>
                <a:t>rchavarri@plainconcepts.com</a:t>
              </a:r>
            </a:p>
            <a:p>
              <a:pPr marL="0" indent="0">
                <a:buNone/>
              </a:pPr>
              <a:r>
                <a:rPr lang="en-US" sz="2000" dirty="0">
                  <a:solidFill>
                    <a:srgbClr val="FFFFFF">
                      <a:alpha val="99000"/>
                    </a:srgbClr>
                  </a:solidFill>
                </a:rPr>
                <a:t>@</a:t>
              </a:r>
              <a:r>
                <a:rPr lang="en-US" sz="2000" dirty="0" err="1">
                  <a:solidFill>
                    <a:srgbClr val="FFFFFF">
                      <a:alpha val="99000"/>
                    </a:srgbClr>
                  </a:solidFill>
                </a:rPr>
                <a:t>pekewake</a:t>
              </a:r>
              <a:endParaRPr lang="en-US" sz="2000" dirty="0">
                <a:solidFill>
                  <a:srgbClr val="FFFFFF">
                    <a:alpha val="99000"/>
                  </a:srgbClr>
                </a:solidFill>
              </a:endParaRPr>
            </a:p>
          </p:txBody>
        </p:sp>
        <p:sp>
          <p:nvSpPr>
            <p:cNvPr id="17" name="Text Placeholder 10"/>
            <p:cNvSpPr txBox="1">
              <a:spLocks/>
            </p:cNvSpPr>
            <p:nvPr/>
          </p:nvSpPr>
          <p:spPr>
            <a:xfrm>
              <a:off x="1750010" y="4224946"/>
              <a:ext cx="6146553" cy="847476"/>
            </a:xfrm>
            <a:prstGeom prst="rect">
              <a:avLst/>
            </a:prstGeom>
          </p:spPr>
          <p:txBody>
            <a:bodyPr/>
            <a:lstStyle>
              <a:defPPr>
                <a:defRPr lang="en-US"/>
              </a:defPPr>
              <a:lvl1pPr marL="0" algn="l" defTabSz="932277" rtl="0" eaLnBrk="1" latinLnBrk="0" hangingPunct="1">
                <a:defRPr sz="1768" kern="1200">
                  <a:solidFill>
                    <a:schemeClr val="tx1"/>
                  </a:solidFill>
                  <a:latin typeface="+mn-lt"/>
                  <a:ea typeface="+mn-ea"/>
                  <a:cs typeface="+mn-cs"/>
                </a:defRPr>
              </a:lvl1pPr>
              <a:lvl2pPr marL="466140" algn="l" defTabSz="932277" rtl="0" eaLnBrk="1" latinLnBrk="0" hangingPunct="1">
                <a:defRPr sz="1768" kern="1200">
                  <a:solidFill>
                    <a:schemeClr val="tx1"/>
                  </a:solidFill>
                  <a:latin typeface="+mn-lt"/>
                  <a:ea typeface="+mn-ea"/>
                  <a:cs typeface="+mn-cs"/>
                </a:defRPr>
              </a:lvl2pPr>
              <a:lvl3pPr marL="932277" algn="l" defTabSz="932277" rtl="0" eaLnBrk="1" latinLnBrk="0" hangingPunct="1">
                <a:defRPr sz="1768" kern="1200">
                  <a:solidFill>
                    <a:schemeClr val="tx1"/>
                  </a:solidFill>
                  <a:latin typeface="+mn-lt"/>
                  <a:ea typeface="+mn-ea"/>
                  <a:cs typeface="+mn-cs"/>
                </a:defRPr>
              </a:lvl3pPr>
              <a:lvl4pPr marL="1398415" algn="l" defTabSz="932277" rtl="0" eaLnBrk="1" latinLnBrk="0" hangingPunct="1">
                <a:defRPr sz="1768" kern="1200">
                  <a:solidFill>
                    <a:schemeClr val="tx1"/>
                  </a:solidFill>
                  <a:latin typeface="+mn-lt"/>
                  <a:ea typeface="+mn-ea"/>
                  <a:cs typeface="+mn-cs"/>
                </a:defRPr>
              </a:lvl4pPr>
              <a:lvl5pPr marL="1864555" algn="l" defTabSz="932277" rtl="0" eaLnBrk="1" latinLnBrk="0" hangingPunct="1">
                <a:defRPr sz="1768" kern="1200">
                  <a:solidFill>
                    <a:schemeClr val="tx1"/>
                  </a:solidFill>
                  <a:latin typeface="+mn-lt"/>
                  <a:ea typeface="+mn-ea"/>
                  <a:cs typeface="+mn-cs"/>
                </a:defRPr>
              </a:lvl5pPr>
              <a:lvl6pPr marL="2330692" algn="l" defTabSz="932277" rtl="0" eaLnBrk="1" latinLnBrk="0" hangingPunct="1">
                <a:defRPr sz="1768" kern="1200">
                  <a:solidFill>
                    <a:schemeClr val="tx1"/>
                  </a:solidFill>
                  <a:latin typeface="+mn-lt"/>
                  <a:ea typeface="+mn-ea"/>
                  <a:cs typeface="+mn-cs"/>
                </a:defRPr>
              </a:lvl6pPr>
              <a:lvl7pPr marL="2796832" algn="l" defTabSz="932277" rtl="0" eaLnBrk="1" latinLnBrk="0" hangingPunct="1">
                <a:defRPr sz="1768" kern="1200">
                  <a:solidFill>
                    <a:schemeClr val="tx1"/>
                  </a:solidFill>
                  <a:latin typeface="+mn-lt"/>
                  <a:ea typeface="+mn-ea"/>
                  <a:cs typeface="+mn-cs"/>
                </a:defRPr>
              </a:lvl7pPr>
              <a:lvl8pPr marL="3262969" algn="l" defTabSz="932277" rtl="0" eaLnBrk="1" latinLnBrk="0" hangingPunct="1">
                <a:defRPr sz="1768" kern="1200">
                  <a:solidFill>
                    <a:schemeClr val="tx1"/>
                  </a:solidFill>
                  <a:latin typeface="+mn-lt"/>
                  <a:ea typeface="+mn-ea"/>
                  <a:cs typeface="+mn-cs"/>
                </a:defRPr>
              </a:lvl8pPr>
              <a:lvl9pPr marL="3729109" algn="l" defTabSz="932277" rtl="0" eaLnBrk="1" latinLnBrk="0" hangingPunct="1">
                <a:defRPr sz="1768" kern="1200">
                  <a:solidFill>
                    <a:schemeClr val="tx1"/>
                  </a:solidFill>
                  <a:latin typeface="+mn-lt"/>
                  <a:ea typeface="+mn-ea"/>
                  <a:cs typeface="+mn-cs"/>
                </a:defRPr>
              </a:lvl9pPr>
            </a:lstStyle>
            <a:p>
              <a:r>
                <a:rPr lang="en-US" sz="4000" b="1" dirty="0">
                  <a:solidFill>
                    <a:srgbClr val="FFFFFF"/>
                  </a:solidFill>
                  <a:latin typeface="Segoe UI Light" panose="020B0502040204020203" pitchFamily="34" charset="0"/>
                  <a:cs typeface="Segoe UI Light" panose="020B0502040204020203" pitchFamily="34" charset="0"/>
                </a:rPr>
                <a:t>Rubén Chavarri</a:t>
              </a:r>
            </a:p>
          </p:txBody>
        </p:sp>
      </p:gr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12483">
            <a:off x="8955887" y="3755370"/>
            <a:ext cx="2442120" cy="24421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descr="Firma_Madrid"/>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58" t="17348" r="59749" b="20797"/>
          <a:stretch/>
        </p:blipFill>
        <p:spPr bwMode="auto">
          <a:xfrm>
            <a:off x="939910" y="6009756"/>
            <a:ext cx="3644900" cy="973474"/>
          </a:xfrm>
          <a:prstGeom prst="rect">
            <a:avLst/>
          </a:prstGeom>
          <a:noFill/>
          <a:ln>
            <a:noFill/>
          </a:ln>
        </p:spPr>
      </p:pic>
    </p:spTree>
    <p:extLst>
      <p:ext uri="{BB962C8B-B14F-4D97-AF65-F5344CB8AC3E}">
        <p14:creationId xmlns:p14="http://schemas.microsoft.com/office/powerpoint/2010/main" val="286171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037" y="0"/>
            <a:ext cx="10485437" cy="6984914"/>
          </a:xfrm>
          <a:prstGeom prst="rect">
            <a:avLst/>
          </a:prstGeom>
        </p:spPr>
      </p:pic>
      <p:sp>
        <p:nvSpPr>
          <p:cNvPr id="10" name="TextBox 9"/>
          <p:cNvSpPr txBox="1"/>
          <p:nvPr/>
        </p:nvSpPr>
        <p:spPr>
          <a:xfrm>
            <a:off x="10256837" y="6323845"/>
            <a:ext cx="1793641" cy="670680"/>
          </a:xfrm>
          <a:prstGeom prst="rect">
            <a:avLst/>
          </a:prstGeom>
          <a:noFill/>
        </p:spPr>
        <p:txBody>
          <a:bodyPr wrap="square" lIns="186521" tIns="149217" rIns="186521" bIns="149217" rtlCol="0">
            <a:spAutoFit/>
          </a:bodyPr>
          <a:lstStyle/>
          <a:p>
            <a:pPr lvl="0" defTabSz="932418">
              <a:defRPr/>
            </a:pPr>
            <a:r>
              <a:rPr lang="es-ES" altLang="zh-CN" sz="2400" dirty="0">
                <a:solidFill>
                  <a:srgbClr val="0070C0"/>
                </a:solidFill>
              </a:rPr>
              <a:t>#</a:t>
            </a:r>
            <a:r>
              <a:rPr lang="es-ES" altLang="zh-CN" sz="2400" dirty="0" err="1">
                <a:solidFill>
                  <a:srgbClr val="0070C0"/>
                </a:solidFill>
              </a:rPr>
              <a:t>TechSum</a:t>
            </a:r>
            <a:endParaRPr lang="es-ES" altLang="zh-CN" sz="2400" dirty="0">
              <a:solidFill>
                <a:srgbClr val="0070C0"/>
              </a:solidFill>
            </a:endParaRPr>
          </a:p>
        </p:txBody>
      </p:sp>
      <p:sp>
        <p:nvSpPr>
          <p:cNvPr id="7" name="Rectangle 6"/>
          <p:cNvSpPr/>
          <p:nvPr/>
        </p:nvSpPr>
        <p:spPr bwMode="auto">
          <a:xfrm>
            <a:off x="-30163" y="4147203"/>
            <a:ext cx="5302957" cy="2855259"/>
          </a:xfrm>
          <a:prstGeom prst="rect">
            <a:avLst/>
          </a:prstGeom>
          <a:solidFill>
            <a:srgbClr val="0078D7">
              <a:alpha val="9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a:xfrm>
            <a:off x="533318" y="4483534"/>
            <a:ext cx="4600618" cy="646331"/>
          </a:xfrm>
          <a:prstGeom prst="rect">
            <a:avLst/>
          </a:prstGeom>
        </p:spPr>
        <p:txBody>
          <a:bodyPr wrap="none">
            <a:spAutoFit/>
          </a:bodyPr>
          <a:lstStyle/>
          <a:p>
            <a:pPr lvl="0" defTabSz="932418">
              <a:lnSpc>
                <a:spcPct val="90000"/>
              </a:lnSpc>
              <a:spcBef>
                <a:spcPct val="0"/>
              </a:spcBef>
              <a:defRPr/>
            </a:pPr>
            <a:r>
              <a:rPr lang="es-ES" sz="4000" dirty="0">
                <a:solidFill>
                  <a:srgbClr val="FFFFFF"/>
                </a:solidFill>
                <a:latin typeface="Segoe UI Light"/>
              </a:rPr>
              <a:t>Qué es </a:t>
            </a:r>
            <a:r>
              <a:rPr lang="es-ES" sz="4000" dirty="0" err="1">
                <a:solidFill>
                  <a:srgbClr val="FFFFFF"/>
                </a:solidFill>
                <a:latin typeface="Segoe UI Light"/>
              </a:rPr>
              <a:t>WhoAreYou</a:t>
            </a:r>
            <a:r>
              <a:rPr lang="es-ES" sz="4000" dirty="0">
                <a:solidFill>
                  <a:srgbClr val="FFFFFF"/>
                </a:solidFill>
                <a:latin typeface="Segoe UI Light"/>
              </a:rPr>
              <a:t>?</a:t>
            </a:r>
          </a:p>
        </p:txBody>
      </p:sp>
      <p:sp>
        <p:nvSpPr>
          <p:cNvPr id="24" name="TextBox 23"/>
          <p:cNvSpPr txBox="1"/>
          <p:nvPr/>
        </p:nvSpPr>
        <p:spPr>
          <a:xfrm>
            <a:off x="503403" y="5129865"/>
            <a:ext cx="4191000" cy="1409344"/>
          </a:xfrm>
          <a:prstGeom prst="rect">
            <a:avLst/>
          </a:prstGeom>
          <a:noFill/>
        </p:spPr>
        <p:txBody>
          <a:bodyPr wrap="square" lIns="186521" tIns="149217" rIns="186521" bIns="149217" rtlCol="0">
            <a:spAutoFit/>
          </a:bodyPr>
          <a:lstStyle/>
          <a:p>
            <a:pPr lvl="0" defTabSz="932418">
              <a:defRPr/>
            </a:pPr>
            <a:r>
              <a:rPr lang="es-ES" altLang="zh-CN" sz="2400" dirty="0">
                <a:solidFill>
                  <a:srgbClr val="FFFFFF"/>
                </a:solidFill>
              </a:rPr>
              <a:t>Plataforma que te permite administrar tus contactos para controlar el acceso</a:t>
            </a:r>
          </a:p>
        </p:txBody>
      </p:sp>
    </p:spTree>
    <p:extLst>
      <p:ext uri="{BB962C8B-B14F-4D97-AF65-F5344CB8AC3E}">
        <p14:creationId xmlns:p14="http://schemas.microsoft.com/office/powerpoint/2010/main" val="210776946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7818437"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175418" y="373062"/>
            <a:ext cx="7467600" cy="6370975"/>
          </a:xfrm>
          <a:solidFill>
            <a:schemeClr val="bg1">
              <a:alpha val="70000"/>
            </a:schemeClr>
          </a:solidFill>
        </p:spPr>
        <p:txBody>
          <a:bodyPr/>
          <a:lstStyle/>
          <a:p>
            <a:pPr lvl="0">
              <a:lnSpc>
                <a:spcPct val="150000"/>
              </a:lnSpc>
            </a:pPr>
            <a:r>
              <a:rPr lang="es-ES" sz="3600" b="1" dirty="0">
                <a:solidFill>
                  <a:schemeClr val="tx1"/>
                </a:solidFill>
              </a:rPr>
              <a:t>Qué hay detrás de </a:t>
            </a:r>
            <a:r>
              <a:rPr lang="es-ES" sz="3600" b="1" dirty="0" err="1">
                <a:solidFill>
                  <a:schemeClr val="tx1"/>
                </a:solidFill>
              </a:rPr>
              <a:t>WhoAreYou</a:t>
            </a:r>
            <a:r>
              <a:rPr lang="es-ES" sz="3600" b="1" dirty="0">
                <a:solidFill>
                  <a:schemeClr val="tx1"/>
                </a:solidFill>
              </a:rPr>
              <a:t>?</a:t>
            </a:r>
            <a:r>
              <a:rPr lang="es-ES" sz="3200" dirty="0">
                <a:solidFill>
                  <a:schemeClr val="tx1"/>
                </a:solidFill>
              </a:rPr>
              <a:t/>
            </a:r>
            <a:br>
              <a:rPr lang="es-ES" sz="3200" dirty="0">
                <a:solidFill>
                  <a:schemeClr val="tx1"/>
                </a:solidFill>
              </a:rPr>
            </a:br>
            <a:r>
              <a:rPr lang="es-ES" sz="3200" dirty="0">
                <a:solidFill>
                  <a:schemeClr val="tx1"/>
                </a:solidFill>
              </a:rPr>
              <a:t>* </a:t>
            </a:r>
            <a:r>
              <a:rPr lang="es-ES" sz="3200" dirty="0" err="1">
                <a:solidFill>
                  <a:schemeClr val="tx1"/>
                </a:solidFill>
              </a:rPr>
              <a:t>Cognitive</a:t>
            </a:r>
            <a:r>
              <a:rPr lang="es-ES" sz="3200" dirty="0">
                <a:solidFill>
                  <a:schemeClr val="tx1"/>
                </a:solidFill>
              </a:rPr>
              <a:t> </a:t>
            </a:r>
            <a:r>
              <a:rPr lang="es-ES" sz="3200" dirty="0" err="1">
                <a:solidFill>
                  <a:schemeClr val="tx1"/>
                </a:solidFill>
              </a:rPr>
              <a:t>Service</a:t>
            </a:r>
            <a:r>
              <a:rPr lang="es-ES" sz="3200" dirty="0">
                <a:solidFill>
                  <a:schemeClr val="tx1"/>
                </a:solidFill>
              </a:rPr>
              <a:t/>
            </a:r>
            <a:br>
              <a:rPr lang="es-ES" sz="3200" dirty="0">
                <a:solidFill>
                  <a:schemeClr val="tx1"/>
                </a:solidFill>
              </a:rPr>
            </a:br>
            <a:r>
              <a:rPr lang="es-ES" sz="3200" dirty="0">
                <a:solidFill>
                  <a:schemeClr val="tx1"/>
                </a:solidFill>
              </a:rPr>
              <a:t>* Windows 10 </a:t>
            </a:r>
            <a:r>
              <a:rPr lang="es-ES" sz="3200" dirty="0" err="1">
                <a:solidFill>
                  <a:schemeClr val="tx1"/>
                </a:solidFill>
              </a:rPr>
              <a:t>IoT</a:t>
            </a:r>
            <a:r>
              <a:rPr lang="es-ES" sz="3200" dirty="0">
                <a:solidFill>
                  <a:schemeClr val="tx1"/>
                </a:solidFill>
              </a:rPr>
              <a:t/>
            </a:r>
            <a:br>
              <a:rPr lang="es-ES" sz="3200" dirty="0">
                <a:solidFill>
                  <a:schemeClr val="tx1"/>
                </a:solidFill>
              </a:rPr>
            </a:br>
            <a:r>
              <a:rPr lang="es-ES" sz="3600" b="1" dirty="0">
                <a:solidFill>
                  <a:schemeClr val="tx1"/>
                </a:solidFill>
              </a:rPr>
              <a:t>Proyecto </a:t>
            </a:r>
            <a:r>
              <a:rPr lang="es-ES" sz="3600" b="1" dirty="0" err="1">
                <a:solidFill>
                  <a:schemeClr val="tx1"/>
                </a:solidFill>
              </a:rPr>
              <a:t>WhoAreYou</a:t>
            </a:r>
            <a:r>
              <a:rPr lang="es-ES" sz="3200" dirty="0">
                <a:solidFill>
                  <a:schemeClr val="tx1"/>
                </a:solidFill>
              </a:rPr>
              <a:t/>
            </a:r>
            <a:br>
              <a:rPr lang="es-ES" sz="3200" dirty="0">
                <a:solidFill>
                  <a:schemeClr val="tx1"/>
                </a:solidFill>
              </a:rPr>
            </a:br>
            <a:r>
              <a:rPr lang="es-ES" sz="3200" dirty="0">
                <a:solidFill>
                  <a:schemeClr val="tx1"/>
                </a:solidFill>
              </a:rPr>
              <a:t>* El proyecto en acción</a:t>
            </a:r>
            <a:br>
              <a:rPr lang="es-ES" sz="3200" dirty="0">
                <a:solidFill>
                  <a:schemeClr val="tx1"/>
                </a:solidFill>
              </a:rPr>
            </a:br>
            <a:r>
              <a:rPr lang="es-ES" sz="3200" dirty="0">
                <a:solidFill>
                  <a:schemeClr val="tx1"/>
                </a:solidFill>
              </a:rPr>
              <a:t>* Conectando </a:t>
            </a:r>
            <a:r>
              <a:rPr lang="es-ES" sz="3200" dirty="0" err="1">
                <a:solidFill>
                  <a:schemeClr val="tx1"/>
                </a:solidFill>
              </a:rPr>
              <a:t>Cognitive</a:t>
            </a:r>
            <a:r>
              <a:rPr lang="es-ES" sz="3200" dirty="0">
                <a:solidFill>
                  <a:schemeClr val="tx1"/>
                </a:solidFill>
              </a:rPr>
              <a:t> e </a:t>
            </a:r>
            <a:r>
              <a:rPr lang="es-ES" sz="3200" dirty="0" err="1">
                <a:solidFill>
                  <a:schemeClr val="tx1"/>
                </a:solidFill>
              </a:rPr>
              <a:t>IoT</a:t>
            </a:r>
            <a:r>
              <a:rPr lang="es-ES" sz="3200" dirty="0">
                <a:solidFill>
                  <a:schemeClr val="tx1"/>
                </a:solidFill>
              </a:rPr>
              <a:t/>
            </a:r>
            <a:br>
              <a:rPr lang="es-ES" sz="3200" dirty="0">
                <a:solidFill>
                  <a:schemeClr val="tx1"/>
                </a:solidFill>
              </a:rPr>
            </a:br>
            <a:r>
              <a:rPr lang="es-ES" sz="3200" dirty="0">
                <a:solidFill>
                  <a:schemeClr val="tx1"/>
                </a:solidFill>
              </a:rPr>
              <a:t>* Desmontando </a:t>
            </a:r>
            <a:r>
              <a:rPr lang="es-ES" sz="3200" dirty="0" err="1">
                <a:solidFill>
                  <a:schemeClr val="tx1"/>
                </a:solidFill>
              </a:rPr>
              <a:t>WhoAreYou</a:t>
            </a:r>
            <a:r>
              <a:rPr lang="es-ES" sz="3200" dirty="0">
                <a:solidFill>
                  <a:schemeClr val="tx1"/>
                </a:solidFill>
              </a:rPr>
              <a:t/>
            </a:r>
            <a:br>
              <a:rPr lang="es-ES" sz="3200" dirty="0">
                <a:solidFill>
                  <a:schemeClr val="tx1"/>
                </a:solidFill>
              </a:rPr>
            </a:br>
            <a:r>
              <a:rPr lang="es-ES" sz="3600" b="1" dirty="0">
                <a:solidFill>
                  <a:schemeClr val="tx1"/>
                </a:solidFill>
              </a:rPr>
              <a:t>Lecciones aprendidas y Próximos retos</a:t>
            </a:r>
            <a:endParaRPr lang="en-US" sz="1400" dirty="0">
              <a:solidFill>
                <a:schemeClr val="tx1"/>
              </a:solidFill>
            </a:endParaRPr>
          </a:p>
        </p:txBody>
      </p:sp>
    </p:spTree>
    <p:extLst>
      <p:ext uri="{BB962C8B-B14F-4D97-AF65-F5344CB8AC3E}">
        <p14:creationId xmlns:p14="http://schemas.microsoft.com/office/powerpoint/2010/main" val="32331764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7818437"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175418" y="373062"/>
            <a:ext cx="7467600" cy="6370975"/>
          </a:xfrm>
          <a:solidFill>
            <a:schemeClr val="bg1">
              <a:alpha val="70000"/>
            </a:schemeClr>
          </a:solidFill>
        </p:spPr>
        <p:txBody>
          <a:bodyPr/>
          <a:lstStyle/>
          <a:p>
            <a:pPr lvl="0">
              <a:lnSpc>
                <a:spcPct val="150000"/>
              </a:lnSpc>
            </a:pPr>
            <a:r>
              <a:rPr lang="es-ES" sz="3600" b="1" dirty="0">
                <a:solidFill>
                  <a:schemeClr val="tx1"/>
                </a:solidFill>
              </a:rPr>
              <a:t>Qué hay detrás de </a:t>
            </a:r>
            <a:r>
              <a:rPr lang="es-ES" sz="3600" b="1" dirty="0" err="1">
                <a:solidFill>
                  <a:schemeClr val="tx1"/>
                </a:solidFill>
              </a:rPr>
              <a:t>WhoAreYou</a:t>
            </a:r>
            <a:r>
              <a:rPr lang="es-ES" sz="3600" b="1" dirty="0">
                <a:solidFill>
                  <a:schemeClr val="tx1"/>
                </a:solidFill>
              </a:rPr>
              <a:t>?</a:t>
            </a:r>
            <a:r>
              <a:rPr lang="es-ES" sz="3200" dirty="0">
                <a:solidFill>
                  <a:schemeClr val="tx1"/>
                </a:solidFill>
              </a:rPr>
              <a:t/>
            </a:r>
            <a:br>
              <a:rPr lang="es-ES" sz="3200" dirty="0">
                <a:solidFill>
                  <a:schemeClr val="tx1"/>
                </a:solidFill>
              </a:rPr>
            </a:br>
            <a:r>
              <a:rPr lang="es-ES" sz="3200" dirty="0">
                <a:solidFill>
                  <a:schemeClr val="tx1"/>
                </a:solidFill>
              </a:rPr>
              <a:t>* </a:t>
            </a:r>
            <a:r>
              <a:rPr lang="es-ES" sz="3200" dirty="0" err="1">
                <a:solidFill>
                  <a:schemeClr val="tx1"/>
                </a:solidFill>
              </a:rPr>
              <a:t>Cognitive</a:t>
            </a:r>
            <a:r>
              <a:rPr lang="es-ES" sz="3200" dirty="0">
                <a:solidFill>
                  <a:schemeClr val="tx1"/>
                </a:solidFill>
              </a:rPr>
              <a:t> </a:t>
            </a:r>
            <a:r>
              <a:rPr lang="es-ES" sz="3200" dirty="0" err="1">
                <a:solidFill>
                  <a:schemeClr val="tx1"/>
                </a:solidFill>
              </a:rPr>
              <a:t>Service</a:t>
            </a:r>
            <a:r>
              <a:rPr lang="es-ES" sz="3200" dirty="0">
                <a:solidFill>
                  <a:schemeClr val="tx1"/>
                </a:solidFill>
              </a:rPr>
              <a:t/>
            </a:r>
            <a:br>
              <a:rPr lang="es-ES" sz="3200" dirty="0">
                <a:solidFill>
                  <a:schemeClr val="tx1"/>
                </a:solidFill>
              </a:rPr>
            </a:br>
            <a:r>
              <a:rPr lang="es-ES" sz="3200" dirty="0">
                <a:solidFill>
                  <a:schemeClr val="tx1"/>
                </a:solidFill>
              </a:rPr>
              <a:t>* Windows 10 </a:t>
            </a:r>
            <a:r>
              <a:rPr lang="es-ES" sz="3200" dirty="0" err="1">
                <a:solidFill>
                  <a:schemeClr val="tx1"/>
                </a:solidFill>
              </a:rPr>
              <a:t>IoT</a:t>
            </a:r>
            <a:r>
              <a:rPr lang="es-ES" sz="3200" dirty="0">
                <a:solidFill>
                  <a:schemeClr val="tx1"/>
                </a:solidFill>
              </a:rPr>
              <a:t/>
            </a:r>
            <a:br>
              <a:rPr lang="es-ES" sz="3200" dirty="0">
                <a:solidFill>
                  <a:schemeClr val="tx1"/>
                </a:solidFill>
              </a:rPr>
            </a:br>
            <a:r>
              <a:rPr lang="es-ES" sz="3600" b="1" dirty="0">
                <a:solidFill>
                  <a:schemeClr val="tx1"/>
                </a:solidFill>
              </a:rPr>
              <a:t>Proyecto </a:t>
            </a:r>
            <a:r>
              <a:rPr lang="es-ES" sz="3600" b="1" dirty="0" err="1">
                <a:solidFill>
                  <a:schemeClr val="tx1"/>
                </a:solidFill>
              </a:rPr>
              <a:t>WhoAreYou</a:t>
            </a:r>
            <a:r>
              <a:rPr lang="es-ES" sz="3200" dirty="0">
                <a:solidFill>
                  <a:schemeClr val="tx1"/>
                </a:solidFill>
              </a:rPr>
              <a:t/>
            </a:r>
            <a:br>
              <a:rPr lang="es-ES" sz="3200" dirty="0">
                <a:solidFill>
                  <a:schemeClr val="tx1"/>
                </a:solidFill>
              </a:rPr>
            </a:br>
            <a:r>
              <a:rPr lang="es-ES" sz="3200" dirty="0">
                <a:solidFill>
                  <a:schemeClr val="tx1"/>
                </a:solidFill>
              </a:rPr>
              <a:t>* El proyecto en acción</a:t>
            </a:r>
            <a:br>
              <a:rPr lang="es-ES" sz="3200" dirty="0">
                <a:solidFill>
                  <a:schemeClr val="tx1"/>
                </a:solidFill>
              </a:rPr>
            </a:br>
            <a:r>
              <a:rPr lang="es-ES" sz="3200" dirty="0">
                <a:solidFill>
                  <a:schemeClr val="tx1"/>
                </a:solidFill>
              </a:rPr>
              <a:t>* Conectando </a:t>
            </a:r>
            <a:r>
              <a:rPr lang="es-ES" sz="3200" dirty="0" err="1">
                <a:solidFill>
                  <a:schemeClr val="tx1"/>
                </a:solidFill>
              </a:rPr>
              <a:t>Cognitive</a:t>
            </a:r>
            <a:r>
              <a:rPr lang="es-ES" sz="3200" dirty="0">
                <a:solidFill>
                  <a:schemeClr val="tx1"/>
                </a:solidFill>
              </a:rPr>
              <a:t> e </a:t>
            </a:r>
            <a:r>
              <a:rPr lang="es-ES" sz="3200" dirty="0" err="1">
                <a:solidFill>
                  <a:schemeClr val="tx1"/>
                </a:solidFill>
              </a:rPr>
              <a:t>IoT</a:t>
            </a:r>
            <a:r>
              <a:rPr lang="es-ES" sz="3200" dirty="0">
                <a:solidFill>
                  <a:schemeClr val="tx1"/>
                </a:solidFill>
              </a:rPr>
              <a:t/>
            </a:r>
            <a:br>
              <a:rPr lang="es-ES" sz="3200" dirty="0">
                <a:solidFill>
                  <a:schemeClr val="tx1"/>
                </a:solidFill>
              </a:rPr>
            </a:br>
            <a:r>
              <a:rPr lang="es-ES" sz="3200" dirty="0">
                <a:solidFill>
                  <a:schemeClr val="tx1"/>
                </a:solidFill>
              </a:rPr>
              <a:t>* Desmontando </a:t>
            </a:r>
            <a:r>
              <a:rPr lang="es-ES" sz="3200" dirty="0" err="1">
                <a:solidFill>
                  <a:schemeClr val="tx1"/>
                </a:solidFill>
              </a:rPr>
              <a:t>WhoAreYou</a:t>
            </a:r>
            <a:r>
              <a:rPr lang="es-ES" sz="3200" dirty="0">
                <a:solidFill>
                  <a:schemeClr val="tx1"/>
                </a:solidFill>
              </a:rPr>
              <a:t/>
            </a:r>
            <a:br>
              <a:rPr lang="es-ES" sz="3200" dirty="0">
                <a:solidFill>
                  <a:schemeClr val="tx1"/>
                </a:solidFill>
              </a:rPr>
            </a:br>
            <a:r>
              <a:rPr lang="es-ES" sz="3600" b="1" dirty="0">
                <a:solidFill>
                  <a:schemeClr val="tx1"/>
                </a:solidFill>
              </a:rPr>
              <a:t>Lecciones aprendidas y Próximos retos</a:t>
            </a:r>
            <a:endParaRPr lang="en-US" sz="1400" dirty="0">
              <a:solidFill>
                <a:schemeClr val="tx1"/>
              </a:solidFill>
            </a:endParaRPr>
          </a:p>
        </p:txBody>
      </p:sp>
      <p:sp>
        <p:nvSpPr>
          <p:cNvPr id="3" name="Rectangle 2"/>
          <p:cNvSpPr/>
          <p:nvPr/>
        </p:nvSpPr>
        <p:spPr bwMode="auto">
          <a:xfrm>
            <a:off x="175418" y="525462"/>
            <a:ext cx="6780553" cy="2209800"/>
          </a:xfrm>
          <a:prstGeom prst="rect">
            <a:avLst/>
          </a:prstGeom>
          <a:noFill/>
          <a:ln w="50800">
            <a:solidFill>
              <a:schemeClr val="accent1">
                <a:alpha val="7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69875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91015" y="133448"/>
            <a:ext cx="11429999" cy="917575"/>
          </a:xfrm>
        </p:spPr>
        <p:txBody>
          <a:bodyPr/>
          <a:lstStyle/>
          <a:p>
            <a:r>
              <a:rPr lang="en-US" sz="5400" dirty="0" err="1"/>
              <a:t>Qué</a:t>
            </a:r>
            <a:r>
              <a:rPr lang="en-US" sz="5400" dirty="0"/>
              <a:t> hay </a:t>
            </a:r>
            <a:r>
              <a:rPr lang="en-US" sz="5400" dirty="0" err="1"/>
              <a:t>detrás</a:t>
            </a:r>
            <a:r>
              <a:rPr lang="en-US" sz="5400" dirty="0"/>
              <a:t> de </a:t>
            </a:r>
            <a:r>
              <a:rPr lang="en-US" sz="5400" b="1" dirty="0" err="1"/>
              <a:t>WhoAreYou</a:t>
            </a:r>
            <a:r>
              <a:rPr lang="en-US" sz="5400" b="1" dirty="0"/>
              <a:t>?</a:t>
            </a:r>
          </a:p>
        </p:txBody>
      </p:sp>
      <p:sp>
        <p:nvSpPr>
          <p:cNvPr id="35" name="Parallelogram 34"/>
          <p:cNvSpPr/>
          <p:nvPr/>
        </p:nvSpPr>
        <p:spPr bwMode="auto">
          <a:xfrm>
            <a:off x="2289854" y="1185189"/>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sp>
        <p:nvSpPr>
          <p:cNvPr id="36" name="Text Placeholder 1"/>
          <p:cNvSpPr>
            <a:spLocks noGrp="1"/>
          </p:cNvSpPr>
          <p:nvPr/>
        </p:nvSpPr>
        <p:spPr>
          <a:xfrm>
            <a:off x="4611906" y="1547140"/>
            <a:ext cx="7817714" cy="249914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200" b="1" dirty="0" err="1"/>
              <a:t>Cognitive</a:t>
            </a:r>
            <a:r>
              <a:rPr lang="es-ES" sz="3200" b="1" dirty="0"/>
              <a:t> </a:t>
            </a:r>
            <a:r>
              <a:rPr lang="es-ES" sz="3200" b="1" dirty="0" err="1"/>
              <a:t>Service</a:t>
            </a:r>
            <a:endParaRPr lang="en-US" sz="3200" b="1" dirty="0"/>
          </a:p>
          <a:p>
            <a:pPr marL="0" indent="0">
              <a:buNone/>
            </a:pPr>
            <a:r>
              <a:rPr lang="es-ES" sz="3200" dirty="0"/>
              <a:t>Conjunto de </a:t>
            </a:r>
            <a:r>
              <a:rPr lang="es-ES" sz="3200" dirty="0" err="1"/>
              <a:t>APIs</a:t>
            </a:r>
            <a:r>
              <a:rPr lang="es-ES" sz="3200" dirty="0"/>
              <a:t>, </a:t>
            </a:r>
            <a:r>
              <a:rPr lang="es-ES" sz="3200" dirty="0" err="1"/>
              <a:t>SDKs</a:t>
            </a:r>
            <a:r>
              <a:rPr lang="es-ES" sz="3200" dirty="0"/>
              <a:t> y servicios a disposición de los </a:t>
            </a:r>
            <a:r>
              <a:rPr lang="es-ES" sz="3200" dirty="0" err="1"/>
              <a:t>developers</a:t>
            </a:r>
            <a:r>
              <a:rPr lang="es-ES" sz="3200" dirty="0"/>
              <a:t> para ayudarles a que sus aplicaciones sean aún más inteligentes</a:t>
            </a:r>
            <a:endParaRPr lang="en-US" sz="3200" dirty="0"/>
          </a:p>
        </p:txBody>
      </p:sp>
      <p:grpSp>
        <p:nvGrpSpPr>
          <p:cNvPr id="37" name="Group 36"/>
          <p:cNvGrpSpPr/>
          <p:nvPr/>
        </p:nvGrpSpPr>
        <p:grpSpPr>
          <a:xfrm>
            <a:off x="11971" y="1185189"/>
            <a:ext cx="3664152" cy="3124200"/>
            <a:chOff x="-17463" y="2811462"/>
            <a:chExt cx="3664152" cy="3124200"/>
          </a:xfrm>
          <a:solidFill>
            <a:srgbClr val="0070C0"/>
          </a:solidFill>
        </p:grpSpPr>
        <p:sp>
          <p:nvSpPr>
            <p:cNvPr id="50"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261581" y="3192462"/>
              <a:ext cx="2304179" cy="2259884"/>
              <a:chOff x="261581" y="3192462"/>
              <a:chExt cx="2304179" cy="2259884"/>
            </a:xfrm>
            <a:grpFill/>
          </p:grpSpPr>
          <p:sp>
            <p:nvSpPr>
              <p:cNvPr id="55" name="Oval 54"/>
              <p:cNvSpPr/>
              <p:nvPr/>
            </p:nvSpPr>
            <p:spPr bwMode="auto">
              <a:xfrm>
                <a:off x="478453" y="3409335"/>
                <a:ext cx="1826136" cy="1826138"/>
              </a:xfrm>
              <a:prstGeom prst="ellipse">
                <a:avLst/>
              </a:prstGeom>
              <a:grp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1078985" y="3192462"/>
                <a:ext cx="576991" cy="5769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1944472" y="4057949"/>
                <a:ext cx="576991" cy="5769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261581" y="4057949"/>
                <a:ext cx="576991" cy="5769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1078985" y="4875355"/>
                <a:ext cx="576991" cy="5769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1052676" y="3217170"/>
                <a:ext cx="679669" cy="368689"/>
              </a:xfrm>
              <a:prstGeom prst="rect">
                <a:avLst/>
              </a:prstGeom>
              <a:grpFill/>
            </p:spPr>
          </p:pic>
          <p:pic>
            <p:nvPicPr>
              <p:cNvPr id="63" name="Picture 62"/>
              <p:cNvPicPr>
                <a:picLocks noChangeAspect="1"/>
              </p:cNvPicPr>
              <p:nvPr/>
            </p:nvPicPr>
            <p:blipFill>
              <a:blip r:embed="rId5">
                <a:extLst>
                  <a:ext uri="{BEBA8EAE-BF5A-486C-A8C5-ECC9F3942E4B}">
                    <a14:imgProps xmlns:a14="http://schemas.microsoft.com/office/drawing/2010/main">
                      <a14:imgLayer r:embed="rId6">
                        <a14:imgEffect>
                          <a14:backgroundRemoval t="0" b="99281" l="0" r="100000"/>
                        </a14:imgEffect>
                      </a14:imgLayer>
                    </a14:imgProps>
                  </a:ext>
                </a:extLst>
              </a:blip>
              <a:stretch>
                <a:fillRect/>
              </a:stretch>
            </p:blipFill>
            <p:spPr>
              <a:xfrm>
                <a:off x="1989997" y="4128968"/>
                <a:ext cx="575763" cy="434951"/>
              </a:xfrm>
              <a:prstGeom prst="rect">
                <a:avLst/>
              </a:prstGeom>
              <a:grpFill/>
            </p:spPr>
          </p:pic>
          <p:pic>
            <p:nvPicPr>
              <p:cNvPr id="64" name="Picture 63"/>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Lst>
              </a:blip>
              <a:stretch>
                <a:fillRect/>
              </a:stretch>
            </p:blipFill>
            <p:spPr>
              <a:xfrm>
                <a:off x="291707" y="4128968"/>
                <a:ext cx="436868" cy="459861"/>
              </a:xfrm>
              <a:prstGeom prst="rect">
                <a:avLst/>
              </a:prstGeom>
              <a:grpFill/>
            </p:spPr>
          </p:pic>
          <p:pic>
            <p:nvPicPr>
              <p:cNvPr id="65" name="Picture 64"/>
              <p:cNvPicPr>
                <a:picLocks noChangeAspect="1"/>
              </p:cNvPicPr>
              <p:nvPr/>
            </p:nvPicPr>
            <p:blipFill>
              <a:blip r:embed="rId9">
                <a:extLst>
                  <a:ext uri="{BEBA8EAE-BF5A-486C-A8C5-ECC9F3942E4B}">
                    <a14:imgProps xmlns:a14="http://schemas.microsoft.com/office/drawing/2010/main">
                      <a14:imgLayer r:embed="rId10">
                        <a14:imgEffect>
                          <a14:backgroundRemoval t="0" b="100000" l="568" r="100000">
                            <a14:backgroundMark x1="9659" y1="12000" x2="9659" y2="12000"/>
                            <a14:backgroundMark x1="6250" y1="86667" x2="6250" y2="86667"/>
                          </a14:backgroundRemoval>
                        </a14:imgEffect>
                      </a14:imgLayer>
                    </a14:imgProps>
                  </a:ext>
                </a:extLst>
              </a:blip>
              <a:stretch>
                <a:fillRect/>
              </a:stretch>
            </p:blipFill>
            <p:spPr>
              <a:xfrm>
                <a:off x="1095505" y="4977519"/>
                <a:ext cx="543950" cy="463593"/>
              </a:xfrm>
              <a:prstGeom prst="rect">
                <a:avLst/>
              </a:prstGeom>
              <a:grpFill/>
            </p:spPr>
          </p:pic>
        </p:grpSp>
      </p:grpSp>
      <p:sp>
        <p:nvSpPr>
          <p:cNvPr id="66" name="Parallelogram 65"/>
          <p:cNvSpPr/>
          <p:nvPr/>
        </p:nvSpPr>
        <p:spPr bwMode="auto">
          <a:xfrm rot="10800000">
            <a:off x="7696263" y="3871748"/>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sp>
        <p:nvSpPr>
          <p:cNvPr id="68" name="Flowchart: Process 8"/>
          <p:cNvSpPr/>
          <p:nvPr/>
        </p:nvSpPr>
        <p:spPr bwMode="auto">
          <a:xfrm rot="10800000" flipH="1" flipV="1">
            <a:off x="8765468" y="3870325"/>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p:nvSpPr>
        <p:spPr bwMode="auto">
          <a:xfrm>
            <a:off x="10063269" y="4570514"/>
            <a:ext cx="1826136" cy="1826138"/>
          </a:xfrm>
          <a:prstGeom prst="ellipse">
            <a:avLst/>
          </a:prstGeom>
          <a:solidFill>
            <a:srgbClr val="0070C0"/>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9" name="Text Placeholder 1"/>
          <p:cNvSpPr>
            <a:spLocks noGrp="1"/>
          </p:cNvSpPr>
          <p:nvPr/>
        </p:nvSpPr>
        <p:spPr>
          <a:xfrm>
            <a:off x="291014" y="4687437"/>
            <a:ext cx="8213283" cy="205594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200" b="1" dirty="0"/>
              <a:t>Windows 10 </a:t>
            </a:r>
            <a:r>
              <a:rPr lang="es-ES" sz="3200" b="1" dirty="0" err="1"/>
              <a:t>IoT</a:t>
            </a:r>
            <a:r>
              <a:rPr lang="es-ES" sz="3200" b="1" dirty="0"/>
              <a:t> </a:t>
            </a:r>
            <a:r>
              <a:rPr lang="es-ES" sz="3200" b="1" dirty="0" err="1"/>
              <a:t>Core</a:t>
            </a:r>
            <a:endParaRPr lang="en-US" sz="3200" dirty="0"/>
          </a:p>
          <a:p>
            <a:pPr marL="0" indent="0">
              <a:buNone/>
            </a:pPr>
            <a:r>
              <a:rPr lang="es-ES" sz="3200" dirty="0"/>
              <a:t>Traer el potencial de Windows a tus dispositivos y hacer mas fácil la integración con servicios inteligentes y más humanos</a:t>
            </a:r>
            <a:endParaRPr lang="en-US" sz="3200" dirty="0"/>
          </a:p>
        </p:txBody>
      </p:sp>
      <p:sp>
        <p:nvSpPr>
          <p:cNvPr id="5" name="Oval 4"/>
          <p:cNvSpPr/>
          <p:nvPr/>
        </p:nvSpPr>
        <p:spPr bwMode="auto">
          <a:xfrm>
            <a:off x="10673737" y="4248927"/>
            <a:ext cx="605200" cy="58695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0" name="Oval 79"/>
          <p:cNvSpPr/>
          <p:nvPr/>
        </p:nvSpPr>
        <p:spPr bwMode="auto">
          <a:xfrm>
            <a:off x="11586805" y="5106734"/>
            <a:ext cx="605200" cy="58695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1" name="Oval 80"/>
          <p:cNvSpPr/>
          <p:nvPr/>
        </p:nvSpPr>
        <p:spPr bwMode="auto">
          <a:xfrm>
            <a:off x="10699928" y="6075995"/>
            <a:ext cx="605200" cy="58695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2" name="Oval 81"/>
          <p:cNvSpPr/>
          <p:nvPr/>
        </p:nvSpPr>
        <p:spPr bwMode="auto">
          <a:xfrm>
            <a:off x="9726737" y="5087346"/>
            <a:ext cx="605200" cy="58695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3" name="Picture 2" descr="https://az835927.vo.msecnd.net/sites/iot/Resources/images/WhyIoTCore/Makers.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51600" b="83276" l="16253" r="30497"/>
                    </a14:imgEffect>
                  </a14:imgLayer>
                </a14:imgProps>
              </a:ext>
              <a:ext uri="{28A0092B-C50C-407E-A947-70E740481C1C}">
                <a14:useLocalDpi xmlns:a14="http://schemas.microsoft.com/office/drawing/2010/main" val="0"/>
              </a:ext>
            </a:extLst>
          </a:blip>
          <a:srcRect l="14473" t="47641" r="67723" b="12765"/>
          <a:stretch/>
        </p:blipFill>
        <p:spPr bwMode="auto">
          <a:xfrm>
            <a:off x="10699928" y="4304219"/>
            <a:ext cx="538420" cy="53842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tps://az835927.vo.msecnd.net/sites/iot/Resources/images/WhyIoTCore/Makers.png"/>
          <p:cNvPicPr>
            <a:picLocks noChangeAspect="1" noChangeArrowheads="1"/>
          </p:cNvPicPr>
          <p:nvPr/>
        </p:nvPicPr>
        <p:blipFill rotWithShape="1">
          <a:blip r:embed="rId13">
            <a:extLst>
              <a:ext uri="{BEBA8EAE-BF5A-486C-A8C5-ECC9F3942E4B}">
                <a14:imgProps xmlns:a14="http://schemas.microsoft.com/office/drawing/2010/main">
                  <a14:imgLayer r:embed="rId12">
                    <a14:imgEffect>
                      <a14:backgroundRemoval t="54371" b="83167" l="32695" r="45643"/>
                    </a14:imgEffect>
                  </a14:imgLayer>
                </a14:imgProps>
              </a:ext>
              <a:ext uri="{28A0092B-C50C-407E-A947-70E740481C1C}">
                <a14:useLocalDpi xmlns:a14="http://schemas.microsoft.com/office/drawing/2010/main" val="0"/>
              </a:ext>
            </a:extLst>
          </a:blip>
          <a:srcRect l="31077" t="50771" r="52738" b="13233"/>
          <a:stretch/>
        </p:blipFill>
        <p:spPr bwMode="auto">
          <a:xfrm>
            <a:off x="11628437" y="5173662"/>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s://az835927.vo.msecnd.net/sites/iot/Resources/images/WhyIoTCore/Makers.png"/>
          <p:cNvPicPr>
            <a:picLocks noChangeAspect="1" noChangeArrowheads="1"/>
          </p:cNvPicPr>
          <p:nvPr/>
        </p:nvPicPr>
        <p:blipFill rotWithShape="1">
          <a:blip r:embed="rId14">
            <a:extLst>
              <a:ext uri="{BEBA8EAE-BF5A-486C-A8C5-ECC9F3942E4B}">
                <a14:imgProps xmlns:a14="http://schemas.microsoft.com/office/drawing/2010/main">
                  <a14:imgLayer r:embed="rId12">
                    <a14:imgEffect>
                      <a14:backgroundRemoval t="47402" b="87717" l="48132" r="62376"/>
                    </a14:imgEffect>
                  </a14:imgLayer>
                </a14:imgProps>
              </a:ext>
              <a:ext uri="{28A0092B-C50C-407E-A947-70E740481C1C}">
                <a14:useLocalDpi xmlns:a14="http://schemas.microsoft.com/office/drawing/2010/main" val="0"/>
              </a:ext>
            </a:extLst>
          </a:blip>
          <a:srcRect l="46352" t="42363" r="35844" b="7244"/>
          <a:stretch/>
        </p:blipFill>
        <p:spPr bwMode="auto">
          <a:xfrm>
            <a:off x="10624775" y="5935662"/>
            <a:ext cx="665145" cy="84654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s://az835927.vo.msecnd.net/sites/iot/Resources/images/WhyIoTCore/Makers.png"/>
          <p:cNvPicPr>
            <a:picLocks noChangeAspect="1" noChangeArrowheads="1"/>
          </p:cNvPicPr>
          <p:nvPr/>
        </p:nvPicPr>
        <p:blipFill rotWithShape="1">
          <a:blip r:embed="rId15">
            <a:extLst>
              <a:ext uri="{BEBA8EAE-BF5A-486C-A8C5-ECC9F3942E4B}">
                <a14:imgProps xmlns:a14="http://schemas.microsoft.com/office/drawing/2010/main">
                  <a14:imgLayer r:embed="rId12">
                    <a14:imgEffect>
                      <a14:backgroundRemoval t="52124" b="83784" l="63368" r="86285"/>
                    </a14:imgEffect>
                  </a14:imgLayer>
                </a14:imgProps>
              </a:ext>
              <a:ext uri="{28A0092B-C50C-407E-A947-70E740481C1C}">
                <a14:useLocalDpi xmlns:a14="http://schemas.microsoft.com/office/drawing/2010/main" val="0"/>
              </a:ext>
            </a:extLst>
          </a:blip>
          <a:srcRect l="63092" t="51603" r="11012" b="12402"/>
          <a:stretch/>
        </p:blipFill>
        <p:spPr bwMode="auto">
          <a:xfrm>
            <a:off x="9538224" y="5038853"/>
            <a:ext cx="947213" cy="59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827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1764" y="-17785"/>
            <a:ext cx="12432948" cy="70300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4" name="Rectangle 3"/>
          <p:cNvSpPr/>
          <p:nvPr/>
        </p:nvSpPr>
        <p:spPr bwMode="auto">
          <a:xfrm>
            <a:off x="4846833" y="497"/>
            <a:ext cx="7588761" cy="6994028"/>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4846833" y="497"/>
            <a:ext cx="7588761" cy="6994028"/>
          </a:xfrm>
          <a:prstGeom prst="rect">
            <a:avLst/>
          </a:prstGeom>
          <a:solidFill>
            <a:srgbClr val="0078D7">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6403730" y="826027"/>
            <a:ext cx="58343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652" b="1" i="0" u="none" strike="noStrike" kern="0" cap="none" spc="0" normalizeH="0" baseline="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Visión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000" b="0" i="0" u="none" strike="noStrike" kern="0" cap="none" spc="0" normalizeH="0" baseline="0" dirty="0">
                <a:ln>
                  <a:noFill/>
                </a:ln>
                <a:solidFill>
                  <a:srgbClr val="FFFFFF"/>
                </a:solidFill>
                <a:effectLst/>
                <a:uLnTx/>
                <a:uFillTx/>
                <a:latin typeface="Segoe UI Light"/>
                <a:ea typeface="+mn-ea"/>
              </a:rPr>
              <a:t>Desde caras</a:t>
            </a:r>
            <a:r>
              <a:rPr kumimoji="0" lang="es-ES" sz="2000" b="0" i="0" u="none" strike="noStrike" kern="0" cap="none" spc="0" normalizeH="0" dirty="0">
                <a:ln>
                  <a:noFill/>
                </a:ln>
                <a:solidFill>
                  <a:srgbClr val="FFFFFF"/>
                </a:solidFill>
                <a:effectLst/>
                <a:uLnTx/>
                <a:uFillTx/>
                <a:latin typeface="Segoe UI Light"/>
                <a:ea typeface="+mn-ea"/>
              </a:rPr>
              <a:t> a emociones, permitiendo a tus </a:t>
            </a:r>
            <a:r>
              <a:rPr kumimoji="0" lang="es-ES" sz="2000" b="0" i="0" u="none" strike="noStrike" kern="0" cap="none" spc="0" normalizeH="0" dirty="0" err="1">
                <a:ln>
                  <a:noFill/>
                </a:ln>
                <a:solidFill>
                  <a:srgbClr val="FFFFFF"/>
                </a:solidFill>
                <a:effectLst/>
                <a:uLnTx/>
                <a:uFillTx/>
                <a:latin typeface="Segoe UI Light"/>
                <a:ea typeface="+mn-ea"/>
              </a:rPr>
              <a:t>apps</a:t>
            </a:r>
            <a:r>
              <a:rPr kumimoji="0" lang="es-ES" sz="2000" b="0" i="0" u="none" strike="noStrike" kern="0" cap="none" spc="0" normalizeH="0" dirty="0">
                <a:ln>
                  <a:noFill/>
                </a:ln>
                <a:solidFill>
                  <a:srgbClr val="FFFFFF"/>
                </a:solidFill>
                <a:effectLst/>
                <a:uLnTx/>
                <a:uFillTx/>
                <a:latin typeface="Segoe UI Light"/>
                <a:ea typeface="+mn-ea"/>
              </a:rPr>
              <a:t> entender imágenes y vídeos</a:t>
            </a:r>
            <a:endParaRPr kumimoji="0" lang="es-ES" sz="2000" b="0" i="0" u="none" strike="noStrike" kern="0" cap="none" spc="0" normalizeH="0" baseline="0" dirty="0">
              <a:ln>
                <a:noFill/>
              </a:ln>
              <a:solidFill>
                <a:srgbClr val="FFFFFF"/>
              </a:solidFill>
              <a:effectLst/>
              <a:uLnTx/>
              <a:uFillTx/>
              <a:latin typeface="Segoe UI Light"/>
              <a:ea typeface="+mn-ea"/>
            </a:endParaRPr>
          </a:p>
        </p:txBody>
      </p:sp>
      <p:sp>
        <p:nvSpPr>
          <p:cNvPr id="7" name="TextBox 6"/>
          <p:cNvSpPr txBox="1"/>
          <p:nvPr/>
        </p:nvSpPr>
        <p:spPr>
          <a:xfrm>
            <a:off x="6403730" y="2049462"/>
            <a:ext cx="6030982"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lang="es-ES" sz="2652" b="1"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Voz</a:t>
            </a:r>
            <a:endParaRPr kumimoji="0" lang="en-U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000" b="0" i="0" u="none" strike="noStrike" kern="0" cap="none" spc="0" normalizeH="0" baseline="0" noProof="0" dirty="0">
                <a:ln>
                  <a:noFill/>
                </a:ln>
                <a:solidFill>
                  <a:srgbClr val="FFFFFF"/>
                </a:solidFill>
                <a:effectLst/>
                <a:uLnTx/>
                <a:uFillTx/>
                <a:latin typeface="Segoe UI Light"/>
              </a:rPr>
              <a:t>Escuchar y hablar a tus usuarios</a:t>
            </a:r>
            <a:r>
              <a:rPr lang="es-ES" sz="2000" kern="0" dirty="0">
                <a:solidFill>
                  <a:srgbClr val="FFFFFF"/>
                </a:solidFill>
                <a:latin typeface="Segoe UI Light"/>
              </a:rPr>
              <a:t>,</a:t>
            </a:r>
            <a:r>
              <a:rPr kumimoji="0" lang="es-ES" sz="2000" b="0" i="0" u="none" strike="noStrike" kern="0" cap="none" spc="0" normalizeH="0" baseline="0" noProof="0" dirty="0">
                <a:ln>
                  <a:noFill/>
                </a:ln>
                <a:solidFill>
                  <a:srgbClr val="FFFFFF"/>
                </a:solidFill>
                <a:effectLst/>
                <a:uLnTx/>
                <a:uFillTx/>
                <a:latin typeface="Segoe UI Light"/>
              </a:rPr>
              <a:t> filtrar el ruido, identificar</a:t>
            </a:r>
            <a:r>
              <a:rPr kumimoji="0" lang="es-ES" sz="2000" b="0" i="0" u="none" strike="noStrike" kern="0" cap="none" spc="0" normalizeH="0" noProof="0" dirty="0">
                <a:ln>
                  <a:noFill/>
                </a:ln>
                <a:solidFill>
                  <a:srgbClr val="FFFFFF"/>
                </a:solidFill>
                <a:effectLst/>
                <a:uLnTx/>
                <a:uFillTx/>
                <a:latin typeface="Segoe UI Light"/>
              </a:rPr>
              <a:t> quién habla o interpretar qué quiere decir</a:t>
            </a:r>
            <a:endParaRPr kumimoji="0" lang="es-ES" sz="2000" b="0" i="0" u="none" strike="noStrike" kern="0" cap="none" spc="0" normalizeH="0" baseline="0" noProof="0" dirty="0">
              <a:ln>
                <a:noFill/>
              </a:ln>
              <a:solidFill>
                <a:srgbClr val="FFFFFF"/>
              </a:solidFill>
              <a:effectLst/>
              <a:uLnTx/>
              <a:uFillTx/>
              <a:latin typeface="Segoe UI Light"/>
            </a:endParaRPr>
          </a:p>
        </p:txBody>
      </p:sp>
      <p:sp>
        <p:nvSpPr>
          <p:cNvPr id="8" name="TextBox 7"/>
          <p:cNvSpPr txBox="1"/>
          <p:nvPr/>
        </p:nvSpPr>
        <p:spPr>
          <a:xfrm>
            <a:off x="6403731" y="3268662"/>
            <a:ext cx="5867204"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652" b="1" i="0" u="none" strike="noStrike" kern="0" cap="none" spc="0" normalizeH="0" baseline="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Lenguaje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000" b="0" i="0" u="none" strike="noStrike" kern="0" cap="none" spc="0" normalizeH="0" baseline="0" dirty="0">
                <a:ln>
                  <a:noFill/>
                </a:ln>
                <a:solidFill>
                  <a:srgbClr val="FFFFFF"/>
                </a:solidFill>
                <a:effectLst/>
                <a:uLnTx/>
                <a:uFillTx/>
                <a:latin typeface="Segoe UI Light"/>
                <a:ea typeface="+mn-ea"/>
              </a:rPr>
              <a:t>Procesar texto y aprender como reconocer que es lo que el usuario</a:t>
            </a:r>
            <a:r>
              <a:rPr kumimoji="0" lang="es-ES" sz="2000" b="0" i="0" u="none" strike="noStrike" kern="0" cap="none" spc="0" normalizeH="0" dirty="0">
                <a:ln>
                  <a:noFill/>
                </a:ln>
                <a:solidFill>
                  <a:srgbClr val="FFFFFF"/>
                </a:solidFill>
                <a:effectLst/>
                <a:uLnTx/>
                <a:uFillTx/>
                <a:latin typeface="Segoe UI Light"/>
                <a:ea typeface="+mn-ea"/>
              </a:rPr>
              <a:t> quiere</a:t>
            </a:r>
            <a:endParaRPr kumimoji="0" lang="es-ES" sz="2000" b="0" i="0" u="none" strike="noStrike" kern="0" cap="none" spc="0" normalizeH="0" baseline="0" dirty="0">
              <a:ln>
                <a:noFill/>
              </a:ln>
              <a:solidFill>
                <a:srgbClr val="FFFFFF"/>
              </a:solidFill>
              <a:effectLst/>
              <a:uLnTx/>
              <a:uFillTx/>
              <a:latin typeface="Segoe UI Light"/>
              <a:ea typeface="+mn-ea"/>
            </a:endParaRPr>
          </a:p>
        </p:txBody>
      </p:sp>
      <p:sp>
        <p:nvSpPr>
          <p:cNvPr id="9" name="TextBox 8"/>
          <p:cNvSpPr txBox="1"/>
          <p:nvPr/>
        </p:nvSpPr>
        <p:spPr>
          <a:xfrm>
            <a:off x="6403730" y="4411662"/>
            <a:ext cx="571758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652" b="1" i="0" u="none" strike="noStrike" kern="0" cap="none" spc="0" normalizeH="0" baseline="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Conocimiento</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000" b="0" i="0" u="none" strike="noStrike" kern="0" cap="none" spc="0" normalizeH="0" baseline="0" dirty="0">
                <a:ln>
                  <a:noFill/>
                </a:ln>
                <a:solidFill>
                  <a:srgbClr val="FFFFFF"/>
                </a:solidFill>
                <a:effectLst/>
                <a:uLnTx/>
                <a:uFillTx/>
                <a:latin typeface="Segoe UI Light"/>
                <a:ea typeface="+mn-ea"/>
              </a:rPr>
              <a:t>Aprovechar el conocimiento procedente de la web, el mundo académico o tus propios datos</a:t>
            </a:r>
          </a:p>
        </p:txBody>
      </p:sp>
      <p:sp>
        <p:nvSpPr>
          <p:cNvPr id="10" name="TextBox 9"/>
          <p:cNvSpPr txBox="1"/>
          <p:nvPr/>
        </p:nvSpPr>
        <p:spPr>
          <a:xfrm>
            <a:off x="6402848" y="5673437"/>
            <a:ext cx="5377106" cy="1299635"/>
          </a:xfrm>
          <a:prstGeom prst="rect">
            <a:avLst/>
          </a:prstGeom>
          <a:noFill/>
        </p:spPr>
        <p:txBody>
          <a:bodyPr wrap="square" lIns="186521" tIns="149217" rIns="93260"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s-E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Búsquedas</a:t>
            </a:r>
            <a:endParaRPr lang="es-ES" sz="2652" b="1"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a:p>
            <a:pPr marL="0" marR="0" lvl="0" indent="0" algn="l" defTabSz="932597" rtl="0" eaLnBrk="1" fontAlgn="auto" latinLnBrk="0" hangingPunct="1">
              <a:lnSpc>
                <a:spcPct val="90000"/>
              </a:lnSpc>
              <a:spcBef>
                <a:spcPts val="0"/>
              </a:spcBef>
              <a:spcAft>
                <a:spcPts val="612"/>
              </a:spcAft>
              <a:buClrTx/>
              <a:buSzTx/>
              <a:buFontTx/>
              <a:buNone/>
              <a:tabLst/>
              <a:defRPr/>
            </a:pPr>
            <a:r>
              <a:rPr lang="es-ES" sz="2000" kern="0" dirty="0">
                <a:solidFill>
                  <a:srgbClr val="FFFFFF"/>
                </a:solidFill>
                <a:latin typeface="Segoe UI Light"/>
              </a:rPr>
              <a:t>Acceso a billones de paginas web, imágenes, videos y noticias con el poder las </a:t>
            </a:r>
            <a:r>
              <a:rPr lang="es-ES" sz="2000" kern="0" dirty="0" err="1">
                <a:solidFill>
                  <a:srgbClr val="FFFFFF"/>
                </a:solidFill>
                <a:latin typeface="Segoe UI Light"/>
              </a:rPr>
              <a:t>APIs</a:t>
            </a:r>
            <a:r>
              <a:rPr lang="es-ES" sz="2000" kern="0" dirty="0">
                <a:solidFill>
                  <a:srgbClr val="FFFFFF"/>
                </a:solidFill>
                <a:latin typeface="Segoe UI Light"/>
              </a:rPr>
              <a:t> de Bing</a:t>
            </a:r>
            <a:endParaRPr lang="en-US" sz="2000" kern="0" dirty="0">
              <a:solidFill>
                <a:srgbClr val="FFFFFF"/>
              </a:solidFill>
              <a:latin typeface="Segoe UI Light"/>
            </a:endParaRPr>
          </a:p>
        </p:txBody>
      </p:sp>
      <p:sp>
        <p:nvSpPr>
          <p:cNvPr id="11" name="Rectangle 10"/>
          <p:cNvSpPr/>
          <p:nvPr/>
        </p:nvSpPr>
        <p:spPr>
          <a:xfrm>
            <a:off x="5268388" y="307629"/>
            <a:ext cx="3732112" cy="600934"/>
          </a:xfrm>
          <a:prstGeom prst="rect">
            <a:avLst/>
          </a:prstGeom>
        </p:spPr>
        <p:txBody>
          <a:bodyPr wrap="none">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Cognitive Services</a:t>
            </a:r>
          </a:p>
        </p:txBody>
      </p:sp>
      <p:sp>
        <p:nvSpPr>
          <p:cNvPr id="12" name="Freeform 22"/>
          <p:cNvSpPr>
            <a:spLocks noChangeAspect="1"/>
          </p:cNvSpPr>
          <p:nvPr/>
        </p:nvSpPr>
        <p:spPr bwMode="auto">
          <a:xfrm>
            <a:off x="5511675" y="121653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Freeform 18"/>
          <p:cNvSpPr>
            <a:spLocks noChangeAspect="1"/>
          </p:cNvSpPr>
          <p:nvPr/>
        </p:nvSpPr>
        <p:spPr bwMode="auto">
          <a:xfrm>
            <a:off x="5549785" y="2401093"/>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Freeform 9"/>
          <p:cNvSpPr>
            <a:spLocks noChangeAspect="1"/>
          </p:cNvSpPr>
          <p:nvPr/>
        </p:nvSpPr>
        <p:spPr bwMode="auto">
          <a:xfrm>
            <a:off x="5634608" y="3649183"/>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5"/>
          <p:cNvSpPr>
            <a:spLocks/>
          </p:cNvSpPr>
          <p:nvPr/>
        </p:nvSpPr>
        <p:spPr bwMode="auto">
          <a:xfrm>
            <a:off x="5580475" y="4818461"/>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 name="Group 15"/>
          <p:cNvGrpSpPr/>
          <p:nvPr/>
        </p:nvGrpSpPr>
        <p:grpSpPr>
          <a:xfrm>
            <a:off x="5574791" y="5985638"/>
            <a:ext cx="548278" cy="539009"/>
            <a:chOff x="10832823" y="3353836"/>
            <a:chExt cx="537576" cy="528488"/>
          </a:xfrm>
        </p:grpSpPr>
        <p:sp>
          <p:nvSpPr>
            <p:cNvPr id="17"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16903696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3.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4862</TotalTime>
  <Words>2579</Words>
  <Application>Microsoft Office PowerPoint</Application>
  <PresentationFormat>Custom</PresentationFormat>
  <Paragraphs>456</Paragraphs>
  <Slides>31</Slides>
  <Notes>30</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31</vt:i4>
      </vt:variant>
    </vt:vector>
  </HeadingPairs>
  <TitlesOfParts>
    <vt:vector size="49" baseType="lpstr">
      <vt:lpstr>ＭＳ Ｐゴシック</vt:lpstr>
      <vt:lpstr>Arial</vt:lpstr>
      <vt:lpstr>Avenir LT Pro 45 Book</vt:lpstr>
      <vt:lpstr>Calibri</vt:lpstr>
      <vt:lpstr>Consolas</vt:lpstr>
      <vt:lpstr>Courier New</vt:lpstr>
      <vt:lpstr>Lucida Grande</vt:lpstr>
      <vt:lpstr>Segoe</vt:lpstr>
      <vt:lpstr>Segoe UI</vt:lpstr>
      <vt:lpstr>Segoe UI Light</vt:lpstr>
      <vt:lpstr>Segoe ui light (Headings)</vt:lpstr>
      <vt:lpstr>Segoe UI Semibold</vt:lpstr>
      <vt:lpstr>Segoe UI Semilight</vt:lpstr>
      <vt:lpstr>Wingdings</vt:lpstr>
      <vt:lpstr>GCIO Summit 2016 Template - White</vt:lpstr>
      <vt:lpstr>1_5-30629_Build_Template_WHITE</vt:lpstr>
      <vt:lpstr>1_Titles &amp; Breakers</vt:lpstr>
      <vt:lpstr>1_5-30711_TR22_BO_CT_Template</vt:lpstr>
      <vt:lpstr>PowerPoint Presentation</vt:lpstr>
      <vt:lpstr>PowerPoint Presentation</vt:lpstr>
      <vt:lpstr>The Cognitive side of IoT</vt:lpstr>
      <vt:lpstr>PowerPoint Presentation</vt:lpstr>
      <vt:lpstr>PowerPoint Presentation</vt:lpstr>
      <vt:lpstr>Qué hay detrás de WhoAreYou? * Cognitive Service * Windows 10 IoT Proyecto WhoAreYou * El proyecto en acción * Conectando Cognitive e IoT * Desmontando WhoAreYou Lecciones aprendidas y Próximos retos</vt:lpstr>
      <vt:lpstr>Qué hay detrás de WhoAreYou? * Cognitive Service * Windows 10 IoT Proyecto WhoAreYou * El proyecto en acción * Conectando Cognitive e IoT * Desmontando WhoAreYou Lecciones aprendidas y Próximos retos</vt:lpstr>
      <vt:lpstr>Qué hay detrás de WhoAreYou?</vt:lpstr>
      <vt:lpstr>PowerPoint Presentation</vt:lpstr>
      <vt:lpstr>Microsoft Cognitive Services</vt:lpstr>
      <vt:lpstr>Microsoft Cognitive Services</vt:lpstr>
      <vt:lpstr>PowerPoint Presentation</vt:lpstr>
      <vt:lpstr>PowerPoint Presentation</vt:lpstr>
      <vt:lpstr>PowerPoint Presentation</vt:lpstr>
      <vt:lpstr>PowerPoint Presentation</vt:lpstr>
      <vt:lpstr>Qué hay detrás de WhoAreYou? * Cognitive Service * Windows 10 IoT Proyecto WhoAreYou * Conectando Cognitive e IoT * Desmontando WhoAreYou * El proyecto en acción Lecciones aprendidas y Próximos retos</vt:lpstr>
      <vt:lpstr>PowerPoint Presentation</vt:lpstr>
      <vt:lpstr>Conectando Cognitive e IoT </vt:lpstr>
      <vt:lpstr>Desmontando WhoAreYou</vt:lpstr>
      <vt:lpstr>PowerPoint Presentation</vt:lpstr>
      <vt:lpstr>Flujo de Administración</vt:lpstr>
      <vt:lpstr>Flujo de Acceso</vt:lpstr>
      <vt:lpstr>Flujo de Emociones</vt:lpstr>
      <vt:lpstr>Esquemas de conexión (IoT)</vt:lpstr>
      <vt:lpstr>DEMO   http://WhoAreYouapp.org</vt:lpstr>
      <vt:lpstr>Qué hay detrás de WhoAreYou? * Cognitive Service * Windows 10 IoT Proyecto WhoAreYou * El proyecto en acción * Conectando Cognitive e IoT * Desmontando WhoAreYou Lecciones aprendidas y Próximos retos</vt:lpstr>
      <vt:lpstr>Próximos retos</vt:lpstr>
      <vt:lpstr>Lecciones aprendidas</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ruben chavarri</cp:lastModifiedBy>
  <cp:revision>179</cp:revision>
  <dcterms:created xsi:type="dcterms:W3CDTF">2016-08-22T02:07:54Z</dcterms:created>
  <dcterms:modified xsi:type="dcterms:W3CDTF">2016-10-05T20:51:44Z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